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charts/chart5.xml" ContentType="application/vnd.openxmlformats-officedocument.drawingml.chart+xml"/>
  <Override PartName="/ppt/drawings/drawing2.xml" ContentType="application/vnd.openxmlformats-officedocument.drawingml.chartshapes+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12F0_A7B3DFBC.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57" r:id="rId2"/>
    <p:sldId id="4944" r:id="rId3"/>
    <p:sldId id="267" r:id="rId4"/>
    <p:sldId id="268" r:id="rId5"/>
    <p:sldId id="269" r:id="rId6"/>
    <p:sldId id="271" r:id="rId7"/>
    <p:sldId id="270" r:id="rId8"/>
    <p:sldId id="272" r:id="rId9"/>
    <p:sldId id="273" r:id="rId10"/>
    <p:sldId id="274" r:id="rId11"/>
    <p:sldId id="258" r:id="rId12"/>
    <p:sldId id="4887" r:id="rId13"/>
    <p:sldId id="260" r:id="rId14"/>
    <p:sldId id="261" r:id="rId15"/>
    <p:sldId id="4952" r:id="rId16"/>
    <p:sldId id="4999" r:id="rId17"/>
    <p:sldId id="5000" r:id="rId18"/>
    <p:sldId id="5001" r:id="rId19"/>
    <p:sldId id="5002" r:id="rId20"/>
    <p:sldId id="5003" r:id="rId21"/>
    <p:sldId id="5004" r:id="rId22"/>
    <p:sldId id="5005" r:id="rId23"/>
    <p:sldId id="5007" r:id="rId24"/>
    <p:sldId id="5008" r:id="rId25"/>
    <p:sldId id="5029" r:id="rId26"/>
    <p:sldId id="5030" r:id="rId27"/>
    <p:sldId id="5031" r:id="rId28"/>
    <p:sldId id="5033" r:id="rId29"/>
    <p:sldId id="5034" r:id="rId30"/>
    <p:sldId id="5035" r:id="rId31"/>
    <p:sldId id="5036" r:id="rId32"/>
    <p:sldId id="4791" r:id="rId33"/>
    <p:sldId id="280" r:id="rId34"/>
    <p:sldId id="281" r:id="rId35"/>
    <p:sldId id="4998" r:id="rId36"/>
    <p:sldId id="5009" r:id="rId37"/>
    <p:sldId id="5010" r:id="rId38"/>
    <p:sldId id="5011" r:id="rId39"/>
    <p:sldId id="5012" r:id="rId40"/>
    <p:sldId id="4731" r:id="rId41"/>
    <p:sldId id="283" r:id="rId42"/>
    <p:sldId id="284" r:id="rId43"/>
    <p:sldId id="4954" r:id="rId44"/>
    <p:sldId id="308" r:id="rId45"/>
    <p:sldId id="5013" r:id="rId46"/>
    <p:sldId id="5014" r:id="rId47"/>
    <p:sldId id="5016" r:id="rId48"/>
    <p:sldId id="5017" r:id="rId49"/>
    <p:sldId id="5018" r:id="rId50"/>
    <p:sldId id="5019" r:id="rId51"/>
    <p:sldId id="5020" r:id="rId52"/>
    <p:sldId id="4861" r:id="rId53"/>
    <p:sldId id="5021" r:id="rId54"/>
    <p:sldId id="5022" r:id="rId55"/>
    <p:sldId id="5023" r:id="rId56"/>
    <p:sldId id="5024" r:id="rId57"/>
    <p:sldId id="5025" r:id="rId58"/>
    <p:sldId id="5026" r:id="rId59"/>
    <p:sldId id="5027" r:id="rId60"/>
    <p:sldId id="5028" r:id="rId61"/>
    <p:sldId id="4741" r:id="rId62"/>
    <p:sldId id="4991" r:id="rId63"/>
    <p:sldId id="4992" r:id="rId64"/>
    <p:sldId id="4993" r:id="rId65"/>
    <p:sldId id="4994" r:id="rId66"/>
    <p:sldId id="4995" r:id="rId67"/>
    <p:sldId id="4996" r:id="rId68"/>
    <p:sldId id="4997" r:id="rId69"/>
    <p:sldId id="4989" r:id="rId70"/>
  </p:sldIdLst>
  <p:sldSz cx="12192000" cy="6858000"/>
  <p:notesSz cx="6889750" cy="10021888"/>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CA733A-1206-8218-0E67-8CE1525A9B7E}" name="Juana Elvira" initials="JE" userId="b541a173900b66e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5" autoAdjust="0"/>
    <p:restoredTop sz="93197" autoAdjust="0"/>
  </p:normalViewPr>
  <p:slideViewPr>
    <p:cSldViewPr snapToGrid="0">
      <p:cViewPr varScale="1">
        <p:scale>
          <a:sx n="85" d="100"/>
          <a:sy n="85" d="100"/>
        </p:scale>
        <p:origin x="77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90" Type="http://schemas.microsoft.com/office/2018/10/relationships/authors" Targe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E:\BIOLOGIA%20MOLECULAR\14.%20BASES%20GENERALES\2024\Dengue\1.%20Resultados%20Identificaci&#243;n%20Serotipos%20Dengue_2023_2024%20a%20la%20SE28.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D:\AEDES%20AEGYPTI%20dsa\VIGILANCIA%20AEDICA\Vigilancia%20Ae&#233;dica%202024\BASE-E-A%202024-GENERAL%20ciudad%20de%20Iquito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AEDES%20AEGYPTI%20dsa\VIGILANCIA%20AEDICA\Vigilancia%20Ae&#233;dica%202024\BASE-E-A%202024-GENERAL%20ciudad%20de%20Iquito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AEDES%20AEGYPTI%20dsa\VIGILANCIA%20AEDICA\Vigilancia%20Ae&#233;dica%202024\BASE-E-A%202024-GENERAL%20ciudad%20de%20Iquitos.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D:\AEDES%20AEGYPTI%20dsa\VIGILANCIA%20AEDICA\Base_Vigilancia_Aedes\I.A%20HISTORICO%20iquitos.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192.168.21.80\Pases%20Vectores%202024\2.%20PILAR%20DIAZ\JESICA2024\ENCUESTA%20AEDICA%202024\BASE%20ENCUESTA%20AEDICA2024\BASE%20EA_CARRETERA_PROVINCIAS_2024_GENERAL.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6176748209343851E-2"/>
          <c:y val="0.14448194182814117"/>
          <c:w val="0.97382315524130891"/>
          <c:h val="0.79310389433681672"/>
        </c:manualLayout>
      </c:layout>
      <c:pie3DChart>
        <c:varyColors val="1"/>
        <c:ser>
          <c:idx val="0"/>
          <c:order val="0"/>
          <c:tx>
            <c:strRef>
              <c:f>Provincia!$A$29</c:f>
              <c:strCache>
                <c:ptCount val="1"/>
                <c:pt idx="0">
                  <c:v>Loreto</c:v>
                </c:pt>
              </c:strCache>
            </c:strRef>
          </c:tx>
          <c:dPt>
            <c:idx val="0"/>
            <c:bubble3D val="0"/>
            <c:spPr>
              <a:solidFill>
                <a:srgbClr val="44D044"/>
              </a:solidFill>
              <a:ln w="19050">
                <a:solidFill>
                  <a:srgbClr val="33CC33"/>
                </a:solidFill>
              </a:ln>
              <a:effectLst>
                <a:innerShdw blurRad="114300">
                  <a:schemeClr val="accent1">
                    <a:lumMod val="75000"/>
                  </a:schemeClr>
                </a:innerShdw>
              </a:effectLst>
              <a:scene3d>
                <a:camera prst="orthographicFront"/>
                <a:lightRig rig="threePt" dir="t"/>
              </a:scene3d>
              <a:sp3d contourW="19050" prstMaterial="flat">
                <a:contourClr>
                  <a:srgbClr val="33CC33"/>
                </a:contourClr>
              </a:sp3d>
            </c:spPr>
            <c:extLst>
              <c:ext xmlns:c16="http://schemas.microsoft.com/office/drawing/2014/chart" uri="{C3380CC4-5D6E-409C-BE32-E72D297353CC}">
                <c16:uniqueId val="{00000001-A5B2-4E49-9028-0E35C13E2D85}"/>
              </c:ext>
            </c:extLst>
          </c:dPt>
          <c:dPt>
            <c:idx val="1"/>
            <c:bubble3D val="0"/>
            <c:spPr>
              <a:solidFill>
                <a:srgbClr val="FF33CC"/>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3-A5B2-4E49-9028-0E35C13E2D85}"/>
              </c:ext>
            </c:extLst>
          </c:dPt>
          <c:dPt>
            <c:idx val="2"/>
            <c:bubble3D val="0"/>
            <c:explosion val="17"/>
            <c:spPr>
              <a:solidFill>
                <a:srgbClr val="0078D2"/>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05-A5B2-4E49-9028-0E35C13E2D85}"/>
              </c:ext>
            </c:extLst>
          </c:dPt>
          <c:dLbls>
            <c:dLbl>
              <c:idx val="0"/>
              <c:spPr>
                <a:solidFill>
                  <a:schemeClr val="lt1">
                    <a:alpha val="90000"/>
                  </a:schemeClr>
                </a:solidFill>
                <a:ln w="12700" cap="flat" cmpd="sng" algn="ctr">
                  <a:solidFill>
                    <a:srgbClr val="33CC33"/>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en-US"/>
                </a:p>
              </c:txPr>
              <c:dLblPos val="inEnd"/>
              <c:showLegendKey val="0"/>
              <c:showVal val="0"/>
              <c:showCatName val="1"/>
              <c:showSerName val="0"/>
              <c:showPercent val="1"/>
              <c:showBubbleSize val="0"/>
              <c:extLst>
                <c:ext xmlns:c16="http://schemas.microsoft.com/office/drawing/2014/chart" uri="{C3380CC4-5D6E-409C-BE32-E72D297353CC}">
                  <c16:uniqueId val="{00000001-A5B2-4E49-9028-0E35C13E2D85}"/>
                </c:ext>
              </c:extLst>
            </c:dLbl>
            <c:dLbl>
              <c:idx val="1"/>
              <c:spPr>
                <a:solidFill>
                  <a:schemeClr val="lt1">
                    <a:alpha val="90000"/>
                  </a:schemeClr>
                </a:solidFill>
                <a:ln w="12700" cap="flat" cmpd="sng" algn="ctr">
                  <a:solidFill>
                    <a:srgbClr val="FF33CC"/>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solidFill>
                      <a:effectLst/>
                      <a:latin typeface="+mn-lt"/>
                      <a:ea typeface="+mn-ea"/>
                      <a:cs typeface="+mn-cs"/>
                    </a:defRPr>
                  </a:pPr>
                  <a:endParaRPr lang="en-US"/>
                </a:p>
              </c:txPr>
              <c:dLblPos val="inEnd"/>
              <c:showLegendKey val="0"/>
              <c:showVal val="0"/>
              <c:showCatName val="1"/>
              <c:showSerName val="0"/>
              <c:showPercent val="1"/>
              <c:showBubbleSize val="0"/>
              <c:extLst>
                <c:ext xmlns:c16="http://schemas.microsoft.com/office/drawing/2014/chart" uri="{C3380CC4-5D6E-409C-BE32-E72D297353CC}">
                  <c16:uniqueId val="{00000003-A5B2-4E49-9028-0E35C13E2D85}"/>
                </c:ext>
              </c:extLst>
            </c:dLbl>
            <c:dLbl>
              <c:idx val="2"/>
              <c:layout>
                <c:manualLayout>
                  <c:x val="0.19358753685785507"/>
                  <c:y val="6.6208339279239456E-2"/>
                </c:manualLayout>
              </c:layout>
              <c:spPr>
                <a:solidFill>
                  <a:schemeClr val="lt1">
                    <a:alpha val="90000"/>
                  </a:schemeClr>
                </a:solidFill>
                <a:ln w="12700" cap="flat" cmpd="sng" algn="ctr">
                  <a:solidFill>
                    <a:srgbClr val="0078D2"/>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5B2-4E49-9028-0E35C13E2D85}"/>
                </c:ext>
              </c:extLst>
            </c:dLbl>
            <c:spPr>
              <a:solidFill>
                <a:sysClr val="window" lastClr="FFFFFF">
                  <a:alpha val="90000"/>
                </a:sysClr>
              </a:solidFill>
              <a:ln w="12700" cap="flat" cmpd="sng" algn="ctr">
                <a:solidFill>
                  <a:srgbClr val="4F81BD"/>
                </a:solidFill>
                <a:round/>
              </a:ln>
              <a:effectLst>
                <a:outerShdw blurRad="50800" dist="38100" dir="2700000" algn="tl" rotWithShape="0">
                  <a:srgbClr val="4F81BD">
                    <a:lumMod val="75000"/>
                    <a:alpha val="40000"/>
                  </a:srgbClr>
                </a:outerShdw>
              </a:effectLst>
            </c:spPr>
            <c:dLblPos val="inEnd"/>
            <c:showLegendKey val="0"/>
            <c:showVal val="0"/>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Provincia!$B$28:$D$28</c:f>
              <c:strCache>
                <c:ptCount val="3"/>
                <c:pt idx="0">
                  <c:v>Serotipo 1</c:v>
                </c:pt>
                <c:pt idx="1">
                  <c:v>Serotipo 2</c:v>
                </c:pt>
                <c:pt idx="2">
                  <c:v>Serotipo 3</c:v>
                </c:pt>
              </c:strCache>
            </c:strRef>
          </c:cat>
          <c:val>
            <c:numRef>
              <c:f>Provincia!$B$29:$D$29</c:f>
              <c:numCache>
                <c:formatCode>General</c:formatCode>
                <c:ptCount val="3"/>
                <c:pt idx="0">
                  <c:v>305</c:v>
                </c:pt>
                <c:pt idx="1">
                  <c:v>150</c:v>
                </c:pt>
                <c:pt idx="2">
                  <c:v>39</c:v>
                </c:pt>
              </c:numCache>
            </c:numRef>
          </c:val>
          <c:extLst>
            <c:ext xmlns:c16="http://schemas.microsoft.com/office/drawing/2014/chart" uri="{C3380CC4-5D6E-409C-BE32-E72D297353CC}">
              <c16:uniqueId val="{00000006-A5B2-4E49-9028-0E35C13E2D85}"/>
            </c:ext>
          </c:extLst>
        </c:ser>
        <c:dLbls>
          <c:dLblPos val="inEnd"/>
          <c:showLegendKey val="0"/>
          <c:showVal val="0"/>
          <c:showCatName val="0"/>
          <c:showSerName val="0"/>
          <c:showPercent val="1"/>
          <c:showBubbleSize val="0"/>
          <c:showLeaderLines val="1"/>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s-ES" sz="1800" b="1" i="0" u="none" strike="noStrike" kern="1200" spc="0" baseline="0">
                <a:solidFill>
                  <a:sysClr val="windowText" lastClr="000000">
                    <a:lumMod val="65000"/>
                    <a:lumOff val="35000"/>
                  </a:sysClr>
                </a:solidFill>
              </a:rPr>
              <a:t>INDICE AEDICO EN LOS 37 SECTORES DE LA CIUDAD DE IQUITOS 25 DE JULIO DEL 2024</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0142243092505603E-2"/>
          <c:y val="0.20869030159231866"/>
          <c:w val="0.92855112059752054"/>
          <c:h val="0.53256865880262927"/>
        </c:manualLayout>
      </c:layout>
      <c:barChart>
        <c:barDir val="col"/>
        <c:grouping val="clustered"/>
        <c:varyColors val="0"/>
        <c:ser>
          <c:idx val="0"/>
          <c:order val="0"/>
          <c:spPr>
            <a:solidFill>
              <a:schemeClr val="accent1"/>
            </a:solidFill>
            <a:ln>
              <a:noFill/>
            </a:ln>
            <a:effectLst/>
          </c:spPr>
          <c:invertIfNegative val="0"/>
          <c:dPt>
            <c:idx val="7"/>
            <c:invertIfNegative val="0"/>
            <c:bubble3D val="0"/>
            <c:spPr>
              <a:solidFill>
                <a:schemeClr val="accent2">
                  <a:lumMod val="75000"/>
                </a:schemeClr>
              </a:solidFill>
              <a:ln>
                <a:noFill/>
              </a:ln>
              <a:effectLst/>
            </c:spPr>
            <c:extLst>
              <c:ext xmlns:c16="http://schemas.microsoft.com/office/drawing/2014/chart" uri="{C3380CC4-5D6E-409C-BE32-E72D297353CC}">
                <c16:uniqueId val="{00000001-EC79-403B-B4F6-84AA4962ECC8}"/>
              </c:ext>
            </c:extLst>
          </c:dPt>
          <c:dPt>
            <c:idx val="21"/>
            <c:invertIfNegative val="0"/>
            <c:bubble3D val="0"/>
            <c:spPr>
              <a:solidFill>
                <a:schemeClr val="accent2">
                  <a:lumMod val="75000"/>
                </a:schemeClr>
              </a:solidFill>
              <a:ln>
                <a:noFill/>
              </a:ln>
              <a:effectLst/>
            </c:spPr>
            <c:extLst>
              <c:ext xmlns:c16="http://schemas.microsoft.com/office/drawing/2014/chart" uri="{C3380CC4-5D6E-409C-BE32-E72D297353CC}">
                <c16:uniqueId val="{00000003-EC79-403B-B4F6-84AA4962ECC8}"/>
              </c:ext>
            </c:extLst>
          </c:dPt>
          <c:dPt>
            <c:idx val="28"/>
            <c:invertIfNegative val="0"/>
            <c:bubble3D val="0"/>
            <c:spPr>
              <a:solidFill>
                <a:schemeClr val="accent2">
                  <a:lumMod val="75000"/>
                </a:schemeClr>
              </a:solidFill>
              <a:ln>
                <a:noFill/>
              </a:ln>
              <a:effectLst/>
            </c:spPr>
            <c:extLst>
              <c:ext xmlns:c16="http://schemas.microsoft.com/office/drawing/2014/chart" uri="{C3380CC4-5D6E-409C-BE32-E72D297353CC}">
                <c16:uniqueId val="{00000005-EC79-403B-B4F6-84AA4962ECC8}"/>
              </c:ext>
            </c:extLst>
          </c:dPt>
          <c:dPt>
            <c:idx val="40"/>
            <c:invertIfNegative val="0"/>
            <c:bubble3D val="0"/>
            <c:spPr>
              <a:solidFill>
                <a:schemeClr val="accent2">
                  <a:lumMod val="75000"/>
                </a:schemeClr>
              </a:solidFill>
              <a:ln>
                <a:noFill/>
              </a:ln>
              <a:effectLst/>
            </c:spPr>
            <c:extLst>
              <c:ext xmlns:c16="http://schemas.microsoft.com/office/drawing/2014/chart" uri="{C3380CC4-5D6E-409C-BE32-E72D297353CC}">
                <c16:uniqueId val="{00000007-EC79-403B-B4F6-84AA4962ECC8}"/>
              </c:ext>
            </c:extLst>
          </c:dPt>
          <c:dPt>
            <c:idx val="41"/>
            <c:invertIfNegative val="0"/>
            <c:bubble3D val="0"/>
            <c:spPr>
              <a:solidFill>
                <a:schemeClr val="accent6">
                  <a:lumMod val="75000"/>
                </a:schemeClr>
              </a:solidFill>
              <a:ln>
                <a:noFill/>
              </a:ln>
              <a:effectLst/>
            </c:spPr>
            <c:extLst>
              <c:ext xmlns:c16="http://schemas.microsoft.com/office/drawing/2014/chart" uri="{C3380CC4-5D6E-409C-BE32-E72D297353CC}">
                <c16:uniqueId val="{00000009-EC79-403B-B4F6-84AA4962ECC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grafico!$A$3:$B$44</c:f>
              <c:multiLvlStrCache>
                <c:ptCount val="42"/>
                <c:lvl>
                  <c:pt idx="0">
                    <c:v>1</c:v>
                  </c:pt>
                  <c:pt idx="1">
                    <c:v>2</c:v>
                  </c:pt>
                  <c:pt idx="2">
                    <c:v>3</c:v>
                  </c:pt>
                  <c:pt idx="3">
                    <c:v>4</c:v>
                  </c:pt>
                  <c:pt idx="4">
                    <c:v>5</c:v>
                  </c:pt>
                  <c:pt idx="5">
                    <c:v>6</c:v>
                  </c:pt>
                  <c:pt idx="6">
                    <c:v>37</c:v>
                  </c:pt>
                  <c:pt idx="7">
                    <c:v>IA_Punchana</c:v>
                  </c:pt>
                  <c:pt idx="8">
                    <c:v>7</c:v>
                  </c:pt>
                  <c:pt idx="9">
                    <c:v>8</c:v>
                  </c:pt>
                  <c:pt idx="10">
                    <c:v>9</c:v>
                  </c:pt>
                  <c:pt idx="11">
                    <c:v>10</c:v>
                  </c:pt>
                  <c:pt idx="12">
                    <c:v>11</c:v>
                  </c:pt>
                  <c:pt idx="13">
                    <c:v>12</c:v>
                  </c:pt>
                  <c:pt idx="14">
                    <c:v>13</c:v>
                  </c:pt>
                  <c:pt idx="15">
                    <c:v>14</c:v>
                  </c:pt>
                  <c:pt idx="16">
                    <c:v>15</c:v>
                  </c:pt>
                  <c:pt idx="17">
                    <c:v>16</c:v>
                  </c:pt>
                  <c:pt idx="18">
                    <c:v>17</c:v>
                  </c:pt>
                  <c:pt idx="19">
                    <c:v>18</c:v>
                  </c:pt>
                  <c:pt idx="20">
                    <c:v>19</c:v>
                  </c:pt>
                  <c:pt idx="21">
                    <c:v>IA_Iquitos</c:v>
                  </c:pt>
                  <c:pt idx="22">
                    <c:v>20</c:v>
                  </c:pt>
                  <c:pt idx="23">
                    <c:v>21</c:v>
                  </c:pt>
                  <c:pt idx="24">
                    <c:v>22</c:v>
                  </c:pt>
                  <c:pt idx="25">
                    <c:v>23</c:v>
                  </c:pt>
                  <c:pt idx="26">
                    <c:v>24</c:v>
                  </c:pt>
                  <c:pt idx="27">
                    <c:v>25</c:v>
                  </c:pt>
                  <c:pt idx="28">
                    <c:v>IA_Belen</c:v>
                  </c:pt>
                  <c:pt idx="29">
                    <c:v>26</c:v>
                  </c:pt>
                  <c:pt idx="30">
                    <c:v>27</c:v>
                  </c:pt>
                  <c:pt idx="31">
                    <c:v>28</c:v>
                  </c:pt>
                  <c:pt idx="32">
                    <c:v>29</c:v>
                  </c:pt>
                  <c:pt idx="33">
                    <c:v>30</c:v>
                  </c:pt>
                  <c:pt idx="34">
                    <c:v>31</c:v>
                  </c:pt>
                  <c:pt idx="35">
                    <c:v>32</c:v>
                  </c:pt>
                  <c:pt idx="36">
                    <c:v>33</c:v>
                  </c:pt>
                  <c:pt idx="37">
                    <c:v>34</c:v>
                  </c:pt>
                  <c:pt idx="38">
                    <c:v>35</c:v>
                  </c:pt>
                  <c:pt idx="39">
                    <c:v>36</c:v>
                  </c:pt>
                  <c:pt idx="40">
                    <c:v>IA_San Juan</c:v>
                  </c:pt>
                  <c:pt idx="41">
                    <c:v>IA_General</c:v>
                  </c:pt>
                </c:lvl>
                <c:lvl>
                  <c:pt idx="0">
                    <c:v>PUNCHANA</c:v>
                  </c:pt>
                  <c:pt idx="8">
                    <c:v>IQUITOS</c:v>
                  </c:pt>
                  <c:pt idx="22">
                    <c:v>BELEN</c:v>
                  </c:pt>
                  <c:pt idx="29">
                    <c:v>SAN JUAN</c:v>
                  </c:pt>
                </c:lvl>
              </c:multiLvlStrCache>
            </c:multiLvlStrRef>
          </c:cat>
          <c:val>
            <c:numRef>
              <c:f>grafico!$G$3:$G$44</c:f>
              <c:numCache>
                <c:formatCode>0.0</c:formatCode>
                <c:ptCount val="42"/>
                <c:pt idx="0">
                  <c:v>6.25</c:v>
                </c:pt>
                <c:pt idx="1">
                  <c:v>3.9215686274509802</c:v>
                </c:pt>
                <c:pt idx="2">
                  <c:v>8.3333333333333339</c:v>
                </c:pt>
                <c:pt idx="3">
                  <c:v>14.545454545454545</c:v>
                </c:pt>
                <c:pt idx="4">
                  <c:v>16.071428571428573</c:v>
                </c:pt>
                <c:pt idx="5">
                  <c:v>25.490196078431371</c:v>
                </c:pt>
                <c:pt idx="6">
                  <c:v>10.204081632653061</c:v>
                </c:pt>
                <c:pt idx="7">
                  <c:v>12</c:v>
                </c:pt>
                <c:pt idx="8">
                  <c:v>14.285714285714286</c:v>
                </c:pt>
                <c:pt idx="9">
                  <c:v>11.111111111111111</c:v>
                </c:pt>
                <c:pt idx="10">
                  <c:v>11.764705882352942</c:v>
                </c:pt>
                <c:pt idx="11">
                  <c:v>5.3571428571428568</c:v>
                </c:pt>
                <c:pt idx="12">
                  <c:v>21.568627450980394</c:v>
                </c:pt>
                <c:pt idx="13">
                  <c:v>6</c:v>
                </c:pt>
                <c:pt idx="14">
                  <c:v>12.5</c:v>
                </c:pt>
                <c:pt idx="15">
                  <c:v>1.6129032258064515</c:v>
                </c:pt>
                <c:pt idx="16">
                  <c:v>6.666666666666667</c:v>
                </c:pt>
                <c:pt idx="17">
                  <c:v>11.940298507462687</c:v>
                </c:pt>
                <c:pt idx="18">
                  <c:v>10.606060606060606</c:v>
                </c:pt>
                <c:pt idx="19">
                  <c:v>13.793103448275861</c:v>
                </c:pt>
                <c:pt idx="20">
                  <c:v>8.6206896551724146</c:v>
                </c:pt>
                <c:pt idx="21">
                  <c:v>10.3</c:v>
                </c:pt>
                <c:pt idx="22">
                  <c:v>8.1632653061224492</c:v>
                </c:pt>
                <c:pt idx="23">
                  <c:v>10.236220472440944</c:v>
                </c:pt>
                <c:pt idx="24">
                  <c:v>9.420289855072463</c:v>
                </c:pt>
                <c:pt idx="25">
                  <c:v>10.37037037037037</c:v>
                </c:pt>
                <c:pt idx="26">
                  <c:v>13.768115942028986</c:v>
                </c:pt>
                <c:pt idx="27">
                  <c:v>10.638297872340425</c:v>
                </c:pt>
                <c:pt idx="28">
                  <c:v>10.5</c:v>
                </c:pt>
                <c:pt idx="29">
                  <c:v>16.393442622950818</c:v>
                </c:pt>
                <c:pt idx="30">
                  <c:v>0</c:v>
                </c:pt>
                <c:pt idx="31">
                  <c:v>6.666666666666667</c:v>
                </c:pt>
                <c:pt idx="32">
                  <c:v>11.764705882352942</c:v>
                </c:pt>
                <c:pt idx="33">
                  <c:v>11.940298507462687</c:v>
                </c:pt>
                <c:pt idx="34">
                  <c:v>16</c:v>
                </c:pt>
                <c:pt idx="35">
                  <c:v>13.580246913580247</c:v>
                </c:pt>
                <c:pt idx="36">
                  <c:v>14.583333333333334</c:v>
                </c:pt>
                <c:pt idx="37">
                  <c:v>15.116279069767442</c:v>
                </c:pt>
                <c:pt idx="38">
                  <c:v>29.577464788732396</c:v>
                </c:pt>
                <c:pt idx="39">
                  <c:v>10.810810810810811</c:v>
                </c:pt>
                <c:pt idx="40">
                  <c:v>13.6</c:v>
                </c:pt>
                <c:pt idx="41">
                  <c:v>11.6</c:v>
                </c:pt>
              </c:numCache>
            </c:numRef>
          </c:val>
          <c:extLst>
            <c:ext xmlns:c16="http://schemas.microsoft.com/office/drawing/2014/chart" uri="{C3380CC4-5D6E-409C-BE32-E72D297353CC}">
              <c16:uniqueId val="{0000000A-EC79-403B-B4F6-84AA4962ECC8}"/>
            </c:ext>
          </c:extLst>
        </c:ser>
        <c:dLbls>
          <c:showLegendKey val="0"/>
          <c:showVal val="0"/>
          <c:showCatName val="0"/>
          <c:showSerName val="0"/>
          <c:showPercent val="0"/>
          <c:showBubbleSize val="0"/>
        </c:dLbls>
        <c:gapWidth val="219"/>
        <c:overlap val="-27"/>
        <c:axId val="258769392"/>
        <c:axId val="258769784"/>
      </c:barChart>
      <c:catAx>
        <c:axId val="258769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58769784"/>
        <c:crosses val="autoZero"/>
        <c:auto val="1"/>
        <c:lblAlgn val="ctr"/>
        <c:lblOffset val="100"/>
        <c:noMultiLvlLbl val="0"/>
      </c:catAx>
      <c:valAx>
        <c:axId val="25876978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87693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dk1"/>
                </a:solidFill>
                <a:latin typeface="+mn-lt"/>
                <a:ea typeface="+mn-ea"/>
                <a:cs typeface="+mn-cs"/>
              </a:defRPr>
            </a:pPr>
            <a:r>
              <a:rPr lang="es-ES" sz="1600" b="1"/>
              <a:t>COMPARACIÓN DEL INDICE AEDICO DE LOS DISTRITOS DE LA CIUDAD DE IQUITOS, MAY-JUL 2024</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dk1"/>
              </a:solidFill>
              <a:latin typeface="+mn-lt"/>
              <a:ea typeface="+mn-ea"/>
              <a:cs typeface="+mn-cs"/>
            </a:defRPr>
          </a:pPr>
          <a:endParaRPr lang="en-US"/>
        </a:p>
      </c:txPr>
    </c:title>
    <c:autoTitleDeleted val="0"/>
    <c:plotArea>
      <c:layout/>
      <c:barChart>
        <c:barDir val="col"/>
        <c:grouping val="clustered"/>
        <c:varyColors val="0"/>
        <c:ser>
          <c:idx val="0"/>
          <c:order val="0"/>
          <c:tx>
            <c:strRef>
              <c:f>'I.A Distritos'!$D$51:$D$52</c:f>
              <c:strCache>
                <c:ptCount val="2"/>
                <c:pt idx="0">
                  <c:v>I.A</c:v>
                </c:pt>
                <c:pt idx="1">
                  <c:v>MAYO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dk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'I.A Distritos'!$A$53:$A$57</c:f>
              <c:strCache>
                <c:ptCount val="5"/>
                <c:pt idx="0">
                  <c:v>PUNCHANA</c:v>
                </c:pt>
                <c:pt idx="1">
                  <c:v>IQUITOS</c:v>
                </c:pt>
                <c:pt idx="2">
                  <c:v>BELÉN</c:v>
                </c:pt>
                <c:pt idx="3">
                  <c:v>SAN JUAN</c:v>
                </c:pt>
                <c:pt idx="4">
                  <c:v>CIUDAD</c:v>
                </c:pt>
              </c:strCache>
            </c:strRef>
          </c:cat>
          <c:val>
            <c:numRef>
              <c:f>'I.A Distritos'!$D$53:$D$57</c:f>
              <c:numCache>
                <c:formatCode>0.0</c:formatCode>
                <c:ptCount val="5"/>
                <c:pt idx="0">
                  <c:v>5.882352941176471</c:v>
                </c:pt>
                <c:pt idx="1">
                  <c:v>7.1140939597315436</c:v>
                </c:pt>
                <c:pt idx="2">
                  <c:v>9.606986899563319</c:v>
                </c:pt>
                <c:pt idx="3">
                  <c:v>12.78600269179004</c:v>
                </c:pt>
                <c:pt idx="4">
                  <c:v>9.3000000000000007</c:v>
                </c:pt>
              </c:numCache>
            </c:numRef>
          </c:val>
          <c:extLst>
            <c:ext xmlns:c16="http://schemas.microsoft.com/office/drawing/2014/chart" uri="{C3380CC4-5D6E-409C-BE32-E72D297353CC}">
              <c16:uniqueId val="{00000000-29E3-4DC0-B4B4-4554F2B5D577}"/>
            </c:ext>
          </c:extLst>
        </c:ser>
        <c:ser>
          <c:idx val="1"/>
          <c:order val="1"/>
          <c:tx>
            <c:strRef>
              <c:f>'I.A Distritos'!$E$51:$E$52</c:f>
              <c:strCache>
                <c:ptCount val="2"/>
                <c:pt idx="0">
                  <c:v>I.A</c:v>
                </c:pt>
                <c:pt idx="1">
                  <c:v>JUNIO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dk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'I.A Distritos'!$A$53:$A$57</c:f>
              <c:strCache>
                <c:ptCount val="5"/>
                <c:pt idx="0">
                  <c:v>PUNCHANA</c:v>
                </c:pt>
                <c:pt idx="1">
                  <c:v>IQUITOS</c:v>
                </c:pt>
                <c:pt idx="2">
                  <c:v>BELÉN</c:v>
                </c:pt>
                <c:pt idx="3">
                  <c:v>SAN JUAN</c:v>
                </c:pt>
                <c:pt idx="4">
                  <c:v>CIUDAD</c:v>
                </c:pt>
              </c:strCache>
            </c:strRef>
          </c:cat>
          <c:val>
            <c:numRef>
              <c:f>'I.A Distritos'!$E$53:$E$57</c:f>
              <c:numCache>
                <c:formatCode>0.0</c:formatCode>
                <c:ptCount val="5"/>
                <c:pt idx="0">
                  <c:v>10.199999999999999</c:v>
                </c:pt>
                <c:pt idx="1">
                  <c:v>8.6</c:v>
                </c:pt>
                <c:pt idx="2">
                  <c:v>7.4</c:v>
                </c:pt>
                <c:pt idx="3">
                  <c:v>9.3000000000000007</c:v>
                </c:pt>
                <c:pt idx="4">
                  <c:v>8.6999999999999993</c:v>
                </c:pt>
              </c:numCache>
            </c:numRef>
          </c:val>
          <c:extLst>
            <c:ext xmlns:c16="http://schemas.microsoft.com/office/drawing/2014/chart" uri="{C3380CC4-5D6E-409C-BE32-E72D297353CC}">
              <c16:uniqueId val="{00000001-29E3-4DC0-B4B4-4554F2B5D577}"/>
            </c:ext>
          </c:extLst>
        </c:ser>
        <c:ser>
          <c:idx val="2"/>
          <c:order val="2"/>
          <c:tx>
            <c:strRef>
              <c:f>'I.A Distritos'!$F$51:$F$52</c:f>
              <c:strCache>
                <c:ptCount val="2"/>
                <c:pt idx="0">
                  <c:v>I.A</c:v>
                </c:pt>
                <c:pt idx="1">
                  <c:v>JULIO</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dk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'I.A Distritos'!$A$53:$A$57</c:f>
              <c:strCache>
                <c:ptCount val="5"/>
                <c:pt idx="0">
                  <c:v>PUNCHANA</c:v>
                </c:pt>
                <c:pt idx="1">
                  <c:v>IQUITOS</c:v>
                </c:pt>
                <c:pt idx="2">
                  <c:v>BELÉN</c:v>
                </c:pt>
                <c:pt idx="3">
                  <c:v>SAN JUAN</c:v>
                </c:pt>
                <c:pt idx="4">
                  <c:v>CIUDAD</c:v>
                </c:pt>
              </c:strCache>
            </c:strRef>
          </c:cat>
          <c:val>
            <c:numRef>
              <c:f>'I.A Distritos'!$F$53:$F$57</c:f>
              <c:numCache>
                <c:formatCode>0.0</c:formatCode>
                <c:ptCount val="5"/>
                <c:pt idx="0">
                  <c:v>12</c:v>
                </c:pt>
                <c:pt idx="1">
                  <c:v>10.3</c:v>
                </c:pt>
                <c:pt idx="2">
                  <c:v>10.5</c:v>
                </c:pt>
                <c:pt idx="3">
                  <c:v>13.6</c:v>
                </c:pt>
                <c:pt idx="4">
                  <c:v>11.6</c:v>
                </c:pt>
              </c:numCache>
            </c:numRef>
          </c:val>
          <c:extLst>
            <c:ext xmlns:c16="http://schemas.microsoft.com/office/drawing/2014/chart" uri="{C3380CC4-5D6E-409C-BE32-E72D297353CC}">
              <c16:uniqueId val="{00000002-29E3-4DC0-B4B4-4554F2B5D577}"/>
            </c:ext>
          </c:extLst>
        </c:ser>
        <c:dLbls>
          <c:showLegendKey val="0"/>
          <c:showVal val="0"/>
          <c:showCatName val="0"/>
          <c:showSerName val="0"/>
          <c:showPercent val="0"/>
          <c:showBubbleSize val="0"/>
        </c:dLbls>
        <c:gapWidth val="219"/>
        <c:overlap val="-27"/>
        <c:axId val="1409149855"/>
        <c:axId val="1409161375"/>
      </c:barChart>
      <c:catAx>
        <c:axId val="14091498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dk1"/>
                </a:solidFill>
                <a:latin typeface="+mn-lt"/>
                <a:ea typeface="+mn-ea"/>
                <a:cs typeface="+mn-cs"/>
              </a:defRPr>
            </a:pPr>
            <a:endParaRPr lang="en-US"/>
          </a:p>
        </c:txPr>
        <c:crossAx val="1409161375"/>
        <c:crosses val="autoZero"/>
        <c:auto val="1"/>
        <c:lblAlgn val="ctr"/>
        <c:lblOffset val="100"/>
        <c:noMultiLvlLbl val="0"/>
      </c:catAx>
      <c:valAx>
        <c:axId val="1409161375"/>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14091498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1" i="0" u="none" strike="noStrike" kern="1200" baseline="0">
              <a:solidFill>
                <a:schemeClr val="dk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s-PE" sz="1800" b="1" dirty="0"/>
              <a:t>Recipientes</a:t>
            </a:r>
            <a:r>
              <a:rPr lang="es-PE" sz="1800" b="1" baseline="0" dirty="0"/>
              <a:t> con larvas de </a:t>
            </a:r>
            <a:r>
              <a:rPr lang="es-PE" sz="1800" b="1" i="1" u="sng" baseline="0" dirty="0" err="1"/>
              <a:t>Aedese</a:t>
            </a:r>
            <a:r>
              <a:rPr lang="es-PE" sz="1800" b="1" i="1" u="none" baseline="0" dirty="0"/>
              <a:t> </a:t>
            </a:r>
            <a:r>
              <a:rPr lang="es-PE" sz="1800" b="1" i="1" u="sng" baseline="0" dirty="0" err="1"/>
              <a:t>aegypty</a:t>
            </a:r>
            <a:r>
              <a:rPr lang="es-PE" sz="1800" b="1" i="1" u="sng" baseline="0" dirty="0"/>
              <a:t> </a:t>
            </a:r>
            <a:r>
              <a:rPr lang="es-PE" sz="1800" b="1" baseline="0" dirty="0"/>
              <a:t>en la Encuesta </a:t>
            </a:r>
            <a:r>
              <a:rPr lang="es-PE" sz="1800" b="1" baseline="0" dirty="0" err="1"/>
              <a:t>Aédica</a:t>
            </a:r>
            <a:r>
              <a:rPr lang="es-PE" sz="1800" b="1" baseline="0" dirty="0"/>
              <a:t> del 25 de Julio 2024</a:t>
            </a:r>
            <a:endParaRPr lang="es-PE" sz="1800" b="1" dirty="0"/>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6050953911553711E-2"/>
          <c:y val="7.8165215155023088E-2"/>
          <c:w val="0.95480170849938018"/>
          <c:h val="0.77317893669808446"/>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'OTROS RECP'!$AO$35:$AO$61</c:f>
              <c:strCache>
                <c:ptCount val="27"/>
                <c:pt idx="0">
                  <c:v>Balde, Batea</c:v>
                </c:pt>
                <c:pt idx="1">
                  <c:v>Barril, Cilindro</c:v>
                </c:pt>
                <c:pt idx="2">
                  <c:v>Inservibles</c:v>
                </c:pt>
                <c:pt idx="3">
                  <c:v>Olla</c:v>
                </c:pt>
                <c:pt idx="4">
                  <c:v>Bebedero animal</c:v>
                </c:pt>
                <c:pt idx="5">
                  <c:v>Llantas</c:v>
                </c:pt>
                <c:pt idx="6">
                  <c:v>Piso, cuneta</c:v>
                </c:pt>
                <c:pt idx="7">
                  <c:v>Florero</c:v>
                </c:pt>
                <c:pt idx="8">
                  <c:v>Taza de baño</c:v>
                </c:pt>
                <c:pt idx="9">
                  <c:v>Tanque bajo, pozo</c:v>
                </c:pt>
                <c:pt idx="10">
                  <c:v>Macetero</c:v>
                </c:pt>
                <c:pt idx="11">
                  <c:v>Refrigerados</c:v>
                </c:pt>
                <c:pt idx="12">
                  <c:v>Tazón</c:v>
                </c:pt>
                <c:pt idx="13">
                  <c:v>Sumidero</c:v>
                </c:pt>
                <c:pt idx="14">
                  <c:v>Tapas varias</c:v>
                </c:pt>
                <c:pt idx="15">
                  <c:v>Balde trapeador</c:v>
                </c:pt>
                <c:pt idx="16">
                  <c:v>Porongo</c:v>
                </c:pt>
                <c:pt idx="17">
                  <c:v>Platero</c:v>
                </c:pt>
                <c:pt idx="18">
                  <c:v>Tacho</c:v>
                </c:pt>
                <c:pt idx="19">
                  <c:v>Tecnopor</c:v>
                </c:pt>
                <c:pt idx="20">
                  <c:v>plato de macet.</c:v>
                </c:pt>
                <c:pt idx="21">
                  <c:v>Botas</c:v>
                </c:pt>
                <c:pt idx="22">
                  <c:v>Lavatorio</c:v>
                </c:pt>
                <c:pt idx="23">
                  <c:v>Caja de cerveza</c:v>
                </c:pt>
                <c:pt idx="24">
                  <c:v>Plástico</c:v>
                </c:pt>
                <c:pt idx="25">
                  <c:v>Sartén</c:v>
                </c:pt>
                <c:pt idx="26">
                  <c:v>Repisa</c:v>
                </c:pt>
              </c:strCache>
            </c:strRef>
          </c:cat>
          <c:val>
            <c:numRef>
              <c:f>'OTROS RECP'!$AP$35:$AP$61</c:f>
              <c:numCache>
                <c:formatCode>General</c:formatCode>
                <c:ptCount val="27"/>
                <c:pt idx="0">
                  <c:v>125</c:v>
                </c:pt>
                <c:pt idx="1">
                  <c:v>80</c:v>
                </c:pt>
                <c:pt idx="2">
                  <c:v>33</c:v>
                </c:pt>
                <c:pt idx="3">
                  <c:v>21</c:v>
                </c:pt>
                <c:pt idx="4">
                  <c:v>19</c:v>
                </c:pt>
                <c:pt idx="5">
                  <c:v>14</c:v>
                </c:pt>
                <c:pt idx="6">
                  <c:v>13</c:v>
                </c:pt>
                <c:pt idx="7">
                  <c:v>13</c:v>
                </c:pt>
                <c:pt idx="8">
                  <c:v>10</c:v>
                </c:pt>
                <c:pt idx="9">
                  <c:v>9</c:v>
                </c:pt>
                <c:pt idx="10">
                  <c:v>7</c:v>
                </c:pt>
                <c:pt idx="11">
                  <c:v>5</c:v>
                </c:pt>
                <c:pt idx="12">
                  <c:v>3</c:v>
                </c:pt>
                <c:pt idx="13">
                  <c:v>3</c:v>
                </c:pt>
                <c:pt idx="14">
                  <c:v>2</c:v>
                </c:pt>
                <c:pt idx="15">
                  <c:v>2</c:v>
                </c:pt>
                <c:pt idx="16">
                  <c:v>2</c:v>
                </c:pt>
                <c:pt idx="17">
                  <c:v>2</c:v>
                </c:pt>
                <c:pt idx="18">
                  <c:v>2</c:v>
                </c:pt>
                <c:pt idx="19">
                  <c:v>1</c:v>
                </c:pt>
                <c:pt idx="20">
                  <c:v>1</c:v>
                </c:pt>
                <c:pt idx="21">
                  <c:v>1</c:v>
                </c:pt>
                <c:pt idx="22">
                  <c:v>1</c:v>
                </c:pt>
                <c:pt idx="23">
                  <c:v>1</c:v>
                </c:pt>
                <c:pt idx="24">
                  <c:v>1</c:v>
                </c:pt>
                <c:pt idx="25">
                  <c:v>1</c:v>
                </c:pt>
                <c:pt idx="26">
                  <c:v>1</c:v>
                </c:pt>
              </c:numCache>
            </c:numRef>
          </c:val>
          <c:extLst>
            <c:ext xmlns:c16="http://schemas.microsoft.com/office/drawing/2014/chart" uri="{C3380CC4-5D6E-409C-BE32-E72D297353CC}">
              <c16:uniqueId val="{00000000-D2FE-429B-9892-99EF48E74DA4}"/>
            </c:ext>
          </c:extLst>
        </c:ser>
        <c:dLbls>
          <c:showLegendKey val="0"/>
          <c:showVal val="0"/>
          <c:showCatName val="0"/>
          <c:showSerName val="0"/>
          <c:showPercent val="0"/>
          <c:showBubbleSize val="0"/>
        </c:dLbls>
        <c:gapWidth val="219"/>
        <c:overlap val="-27"/>
        <c:axId val="1665582032"/>
        <c:axId val="1665586832"/>
      </c:barChart>
      <c:catAx>
        <c:axId val="1665582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65586832"/>
        <c:crosses val="autoZero"/>
        <c:auto val="1"/>
        <c:lblAlgn val="ctr"/>
        <c:lblOffset val="100"/>
        <c:noMultiLvlLbl val="0"/>
      </c:catAx>
      <c:valAx>
        <c:axId val="1665586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655820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43"/>
    </mc:Choice>
    <mc:Fallback>
      <c:style val="43"/>
    </mc:Fallback>
  </mc:AlternateContent>
  <c:chart>
    <c:title>
      <c:tx>
        <c:rich>
          <a:bodyPr/>
          <a:lstStyle/>
          <a:p>
            <a:pPr>
              <a:defRPr sz="1800"/>
            </a:pPr>
            <a:r>
              <a:rPr lang="es-PE" sz="2000" b="1" i="0" baseline="0">
                <a:solidFill>
                  <a:schemeClr val="tx1"/>
                </a:solidFill>
                <a:effectLst/>
              </a:rPr>
              <a:t>Comportamiento del Mosquito </a:t>
            </a:r>
            <a:r>
              <a:rPr lang="es-PE" sz="2000" b="1" i="1" baseline="0">
                <a:solidFill>
                  <a:schemeClr val="tx1"/>
                </a:solidFill>
                <a:effectLst/>
              </a:rPr>
              <a:t>Aedes aegypti</a:t>
            </a:r>
            <a:r>
              <a:rPr lang="es-PE" sz="2000" b="1" i="0" baseline="0">
                <a:solidFill>
                  <a:schemeClr val="tx1"/>
                </a:solidFill>
                <a:effectLst/>
              </a:rPr>
              <a:t> en la Ciudad de Iquitos desde Enero 2023 a Julio 2024</a:t>
            </a:r>
            <a:endParaRPr lang="es-PE" sz="2000" b="1" i="0" u="none" strike="noStrike" baseline="0">
              <a:solidFill>
                <a:schemeClr val="tx1"/>
              </a:solidFill>
              <a:effectLst/>
            </a:endParaRPr>
          </a:p>
        </c:rich>
      </c:tx>
      <c:layout>
        <c:manualLayout>
          <c:xMode val="edge"/>
          <c:yMode val="edge"/>
          <c:x val="0.1370750022090558"/>
          <c:y val="2.0173437527596344E-2"/>
        </c:manualLayout>
      </c:layout>
      <c:overlay val="0"/>
      <c:spPr>
        <a:noFill/>
      </c:spPr>
    </c:title>
    <c:autoTitleDeleted val="0"/>
    <c:plotArea>
      <c:layout>
        <c:manualLayout>
          <c:layoutTarget val="inner"/>
          <c:xMode val="edge"/>
          <c:yMode val="edge"/>
          <c:x val="5.4973642070206108E-2"/>
          <c:y val="0.19645812455261275"/>
          <c:w val="0.91570774393895726"/>
          <c:h val="0.56014392823064019"/>
        </c:manualLayout>
      </c:layout>
      <c:lineChart>
        <c:grouping val="standard"/>
        <c:varyColors val="0"/>
        <c:ser>
          <c:idx val="0"/>
          <c:order val="0"/>
          <c:spPr>
            <a:ln w="28575"/>
          </c:spPr>
          <c:marker>
            <c:spPr>
              <a:solidFill>
                <a:schemeClr val="accent6">
                  <a:lumMod val="75000"/>
                </a:schemeClr>
              </a:solidFill>
              <a:ln w="28575"/>
            </c:spPr>
          </c:marker>
          <c:dLbls>
            <c:dLbl>
              <c:idx val="0"/>
              <c:layout>
                <c:manualLayout>
                  <c:x val="-3.2215800201158509E-2"/>
                  <c:y val="2.82602928739080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708-43ED-A918-2AA83341A8EA}"/>
                </c:ext>
              </c:extLst>
            </c:dLbl>
            <c:dLbl>
              <c:idx val="1"/>
              <c:layout>
                <c:manualLayout>
                  <c:x val="-2.6358381982766032E-2"/>
                  <c:y val="-2.01859234813629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708-43ED-A918-2AA83341A8EA}"/>
                </c:ext>
              </c:extLst>
            </c:dLbl>
            <c:dLbl>
              <c:idx val="2"/>
              <c:layout>
                <c:manualLayout>
                  <c:x val="-2.9287091091962286E-2"/>
                  <c:y val="2.4223108177635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708-43ED-A918-2AA83341A8EA}"/>
                </c:ext>
              </c:extLst>
            </c:dLbl>
            <c:dLbl>
              <c:idx val="4"/>
              <c:layout>
                <c:manualLayout>
                  <c:x val="-2.0432319256403392E-2"/>
                  <c:y val="2.22254036427264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708-43ED-A918-2AA83341A8EA}"/>
                </c:ext>
              </c:extLst>
            </c:dLbl>
            <c:dLbl>
              <c:idx val="6"/>
              <c:layout>
                <c:manualLayout>
                  <c:x val="-4.3930636637943409E-2"/>
                  <c:y val="1.61487387850903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708-43ED-A918-2AA83341A8EA}"/>
                </c:ext>
              </c:extLst>
            </c:dLbl>
            <c:dLbl>
              <c:idx val="8"/>
              <c:layout>
                <c:manualLayout>
                  <c:x val="-2.1965318318971704E-2"/>
                  <c:y val="-2.82602928739080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708-43ED-A918-2AA83341A8EA}"/>
                </c:ext>
              </c:extLst>
            </c:dLbl>
            <c:dLbl>
              <c:idx val="9"/>
              <c:layout>
                <c:manualLayout>
                  <c:x val="-2.9287091091962812E-3"/>
                  <c:y val="-4.03718469627258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708-43ED-A918-2AA83341A8EA}"/>
                </c:ext>
              </c:extLst>
            </c:dLbl>
            <c:dLbl>
              <c:idx val="11"/>
              <c:layout>
                <c:manualLayout>
                  <c:x val="-4.3982171174685291E-3"/>
                  <c:y val="-1.81967223293205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708-43ED-A918-2AA83341A8EA}"/>
                </c:ext>
              </c:extLst>
            </c:dLbl>
            <c:dLbl>
              <c:idx val="17"/>
              <c:layout>
                <c:manualLayout>
                  <c:x val="-1.4643545545981136E-2"/>
                  <c:y val="2.01859234813629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708-43ED-A918-2AA83341A8EA}"/>
                </c:ext>
              </c:extLst>
            </c:dLbl>
            <c:dLbl>
              <c:idx val="20"/>
              <c:layout>
                <c:manualLayout>
                  <c:x val="-2.4894027428167931E-2"/>
                  <c:y val="-2.220451582949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708-43ED-A918-2AA83341A8EA}"/>
                </c:ext>
              </c:extLst>
            </c:dLbl>
            <c:dLbl>
              <c:idx val="23"/>
              <c:layout>
                <c:manualLayout>
                  <c:x val="-2.1965318318971597E-2"/>
                  <c:y val="2.62417005257717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708-43ED-A918-2AA83341A8EA}"/>
                </c:ext>
              </c:extLst>
            </c:dLbl>
            <c:dLbl>
              <c:idx val="24"/>
              <c:layout>
                <c:manualLayout>
                  <c:x val="-1.4643545545981137E-3"/>
                  <c:y val="1.41301464369540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708-43ED-A918-2AA83341A8EA}"/>
                </c:ext>
              </c:extLst>
            </c:dLbl>
            <c:dLbl>
              <c:idx val="25"/>
              <c:layout>
                <c:manualLayout>
                  <c:x val="-1.7572369958685601E-2"/>
                  <c:y val="-2.62417005257717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708-43ED-A918-2AA83341A8EA}"/>
                </c:ext>
              </c:extLst>
            </c:dLbl>
            <c:dLbl>
              <c:idx val="39"/>
              <c:layout>
                <c:manualLayout>
                  <c:x val="-1.4647887843775547E-3"/>
                  <c:y val="2.62524284688903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708-43ED-A918-2AA83341A8EA}"/>
                </c:ext>
              </c:extLst>
            </c:dLbl>
            <c:dLbl>
              <c:idx val="41"/>
              <c:layout>
                <c:manualLayout>
                  <c:x val="-1.3192770500272734E-2"/>
                  <c:y val="3.43291817125157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708-43ED-A918-2AA83341A8EA}"/>
                </c:ext>
              </c:extLst>
            </c:dLbl>
            <c:spPr>
              <a:noFill/>
              <a:ln>
                <a:noFill/>
              </a:ln>
              <a:effectLst/>
            </c:spPr>
            <c:txPr>
              <a:bodyPr/>
              <a:lstStyle/>
              <a:p>
                <a:pPr>
                  <a:defRPr sz="1200" b="1">
                    <a:solidFill>
                      <a:sysClr val="windowText" lastClr="00000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trendline>
            <c:trendlineType val="linear"/>
            <c:dispRSqr val="0"/>
            <c:dispEq val="0"/>
          </c:trendline>
          <c:cat>
            <c:multiLvlStrRef>
              <c:f>'I.A. HIST.'!$BP$3:$CC$4</c:f>
              <c:multiLvlStrCache>
                <c:ptCount val="14"/>
                <c:lvl>
                  <c:pt idx="0">
                    <c:v>Ene</c:v>
                  </c:pt>
                  <c:pt idx="1">
                    <c:v>Mar</c:v>
                  </c:pt>
                  <c:pt idx="2">
                    <c:v>Abri</c:v>
                  </c:pt>
                  <c:pt idx="3">
                    <c:v>Jun</c:v>
                  </c:pt>
                  <c:pt idx="4">
                    <c:v>Jul</c:v>
                  </c:pt>
                  <c:pt idx="5">
                    <c:v>Ago</c:v>
                  </c:pt>
                  <c:pt idx="6">
                    <c:v>Set</c:v>
                  </c:pt>
                  <c:pt idx="7">
                    <c:v>Nov</c:v>
                  </c:pt>
                  <c:pt idx="8">
                    <c:v>Dic</c:v>
                  </c:pt>
                  <c:pt idx="9">
                    <c:v>feb</c:v>
                  </c:pt>
                  <c:pt idx="10">
                    <c:v>mar</c:v>
                  </c:pt>
                  <c:pt idx="11">
                    <c:v>may</c:v>
                  </c:pt>
                  <c:pt idx="12">
                    <c:v>juno</c:v>
                  </c:pt>
                  <c:pt idx="13">
                    <c:v>julio</c:v>
                  </c:pt>
                </c:lvl>
                <c:lvl>
                  <c:pt idx="0">
                    <c:v>2023</c:v>
                  </c:pt>
                  <c:pt idx="9">
                    <c:v>2024</c:v>
                  </c:pt>
                </c:lvl>
              </c:multiLvlStrCache>
            </c:multiLvlStrRef>
          </c:cat>
          <c:val>
            <c:numRef>
              <c:f>'I.A. HIST.'!$BP$5:$CC$5</c:f>
              <c:numCache>
                <c:formatCode>0.0</c:formatCode>
                <c:ptCount val="14"/>
                <c:pt idx="0">
                  <c:v>20.3</c:v>
                </c:pt>
                <c:pt idx="1">
                  <c:v>12.7</c:v>
                </c:pt>
                <c:pt idx="2">
                  <c:v>14.5</c:v>
                </c:pt>
                <c:pt idx="3">
                  <c:v>12</c:v>
                </c:pt>
                <c:pt idx="4">
                  <c:v>11.1</c:v>
                </c:pt>
                <c:pt idx="5">
                  <c:v>14.5</c:v>
                </c:pt>
                <c:pt idx="6">
                  <c:v>13.1</c:v>
                </c:pt>
                <c:pt idx="7">
                  <c:v>11.1</c:v>
                </c:pt>
                <c:pt idx="8">
                  <c:v>11.5</c:v>
                </c:pt>
                <c:pt idx="9">
                  <c:v>15</c:v>
                </c:pt>
                <c:pt idx="10">
                  <c:v>14</c:v>
                </c:pt>
                <c:pt idx="11">
                  <c:v>9.3000000000000007</c:v>
                </c:pt>
                <c:pt idx="12">
                  <c:v>8.6999999999999993</c:v>
                </c:pt>
                <c:pt idx="13">
                  <c:v>11.6</c:v>
                </c:pt>
              </c:numCache>
            </c:numRef>
          </c:val>
          <c:smooth val="0"/>
          <c:extLst>
            <c:ext xmlns:c16="http://schemas.microsoft.com/office/drawing/2014/chart" uri="{C3380CC4-5D6E-409C-BE32-E72D297353CC}">
              <c16:uniqueId val="{00000010-2708-43ED-A918-2AA83341A8EA}"/>
            </c:ext>
          </c:extLst>
        </c:ser>
        <c:dLbls>
          <c:showLegendKey val="0"/>
          <c:showVal val="0"/>
          <c:showCatName val="0"/>
          <c:showSerName val="0"/>
          <c:showPercent val="0"/>
          <c:showBubbleSize val="0"/>
        </c:dLbls>
        <c:marker val="1"/>
        <c:smooth val="0"/>
        <c:axId val="1531121216"/>
        <c:axId val="1531121760"/>
      </c:lineChart>
      <c:catAx>
        <c:axId val="1531121216"/>
        <c:scaling>
          <c:orientation val="minMax"/>
        </c:scaling>
        <c:delete val="0"/>
        <c:axPos val="b"/>
        <c:numFmt formatCode="General" sourceLinked="0"/>
        <c:majorTickMark val="none"/>
        <c:minorTickMark val="none"/>
        <c:tickLblPos val="nextTo"/>
        <c:spPr>
          <a:solidFill>
            <a:schemeClr val="tx1"/>
          </a:solidFill>
        </c:spPr>
        <c:txPr>
          <a:bodyPr/>
          <a:lstStyle/>
          <a:p>
            <a:pPr>
              <a:defRPr sz="1100"/>
            </a:pPr>
            <a:endParaRPr lang="en-US"/>
          </a:p>
        </c:txPr>
        <c:crossAx val="1531121760"/>
        <c:crosses val="autoZero"/>
        <c:auto val="1"/>
        <c:lblAlgn val="ctr"/>
        <c:lblOffset val="100"/>
        <c:noMultiLvlLbl val="0"/>
      </c:catAx>
      <c:valAx>
        <c:axId val="1531121760"/>
        <c:scaling>
          <c:orientation val="minMax"/>
        </c:scaling>
        <c:delete val="0"/>
        <c:axPos val="l"/>
        <c:majorGridlines/>
        <c:numFmt formatCode="0.0" sourceLinked="1"/>
        <c:majorTickMark val="none"/>
        <c:minorTickMark val="none"/>
        <c:tickLblPos val="nextTo"/>
        <c:spPr>
          <a:solidFill>
            <a:schemeClr val="tx1"/>
          </a:solidFill>
        </c:spPr>
        <c:crossAx val="1531121216"/>
        <c:crosses val="autoZero"/>
        <c:crossBetween val="between"/>
      </c:valAx>
      <c:spPr>
        <a:solidFill>
          <a:schemeClr val="accent3">
            <a:lumMod val="20000"/>
            <a:lumOff val="80000"/>
          </a:schemeClr>
        </a:solidFill>
      </c:spPr>
    </c:plotArea>
    <c:plotVisOnly val="1"/>
    <c:dispBlanksAs val="gap"/>
    <c:showDLblsOverMax val="0"/>
  </c:chart>
  <c:spPr>
    <a:noFill/>
    <a:ln>
      <a:solidFill>
        <a:schemeClr val="tx1"/>
      </a:solidFill>
    </a:ln>
  </c:sp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s-PE" sz="1800" b="1"/>
              <a:t>INDICES AÉDICOS REGISTRADOS</a:t>
            </a:r>
            <a:r>
              <a:rPr lang="es-PE" sz="1800" b="1" baseline="0"/>
              <a:t> EN LOCALIDADES DE LA CARRETERA IQUITOS NAUTA MAY-JUL 2024</a:t>
            </a:r>
            <a:endParaRPr lang="es-PE" sz="1800" b="1"/>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Hoja1!$C$2</c:f>
              <c:strCache>
                <c:ptCount val="1"/>
                <c:pt idx="0">
                  <c:v>MAYO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Hoja1!$A$3:$A$8</c:f>
              <c:strCache>
                <c:ptCount val="6"/>
                <c:pt idx="0">
                  <c:v>CABO LOPEZ</c:v>
                </c:pt>
                <c:pt idx="1">
                  <c:v>DELFINES</c:v>
                </c:pt>
                <c:pt idx="2">
                  <c:v>QUISTOCOCHA</c:v>
                </c:pt>
                <c:pt idx="3">
                  <c:v>RUMOCOCHA</c:v>
                </c:pt>
                <c:pt idx="4">
                  <c:v>SANTA CLARA</c:v>
                </c:pt>
                <c:pt idx="5">
                  <c:v>SANTO TOMÁS</c:v>
                </c:pt>
              </c:strCache>
            </c:strRef>
          </c:cat>
          <c:val>
            <c:numRef>
              <c:f>Hoja1!$C$3:$C$8</c:f>
              <c:numCache>
                <c:formatCode>0.0</c:formatCode>
                <c:ptCount val="6"/>
                <c:pt idx="0">
                  <c:v>4</c:v>
                </c:pt>
                <c:pt idx="1">
                  <c:v>13.489736070381232</c:v>
                </c:pt>
                <c:pt idx="2">
                  <c:v>17.777777777777779</c:v>
                </c:pt>
                <c:pt idx="3">
                  <c:v>11.186440677966102</c:v>
                </c:pt>
                <c:pt idx="4">
                  <c:v>12.666666666666666</c:v>
                </c:pt>
                <c:pt idx="5">
                  <c:v>5.6980056980056979</c:v>
                </c:pt>
              </c:numCache>
            </c:numRef>
          </c:val>
          <c:extLst>
            <c:ext xmlns:c16="http://schemas.microsoft.com/office/drawing/2014/chart" uri="{C3380CC4-5D6E-409C-BE32-E72D297353CC}">
              <c16:uniqueId val="{00000000-1DE0-4940-8873-6651ADED469E}"/>
            </c:ext>
          </c:extLst>
        </c:ser>
        <c:ser>
          <c:idx val="1"/>
          <c:order val="1"/>
          <c:tx>
            <c:strRef>
              <c:f>Hoja1!$D$2</c:f>
              <c:strCache>
                <c:ptCount val="1"/>
                <c:pt idx="0">
                  <c:v>JUNIO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Hoja1!$A$3:$A$8</c:f>
              <c:strCache>
                <c:ptCount val="6"/>
                <c:pt idx="0">
                  <c:v>CABO LOPEZ</c:v>
                </c:pt>
                <c:pt idx="1">
                  <c:v>DELFINES</c:v>
                </c:pt>
                <c:pt idx="2">
                  <c:v>QUISTOCOCHA</c:v>
                </c:pt>
                <c:pt idx="3">
                  <c:v>RUMOCOCHA</c:v>
                </c:pt>
                <c:pt idx="4">
                  <c:v>SANTA CLARA</c:v>
                </c:pt>
                <c:pt idx="5">
                  <c:v>SANTO TOMÁS</c:v>
                </c:pt>
              </c:strCache>
            </c:strRef>
          </c:cat>
          <c:val>
            <c:numRef>
              <c:f>Hoja1!$D$3:$D$8</c:f>
              <c:numCache>
                <c:formatCode>0.0</c:formatCode>
                <c:ptCount val="6"/>
                <c:pt idx="0">
                  <c:v>2.6666666666666665</c:v>
                </c:pt>
                <c:pt idx="1">
                  <c:v>12.903225806451612</c:v>
                </c:pt>
                <c:pt idx="2">
                  <c:v>9.2178770949720672</c:v>
                </c:pt>
                <c:pt idx="3">
                  <c:v>7.1672354948805461</c:v>
                </c:pt>
                <c:pt idx="4">
                  <c:v>5.882352941176471</c:v>
                </c:pt>
                <c:pt idx="5">
                  <c:v>9.9715099715099722</c:v>
                </c:pt>
              </c:numCache>
            </c:numRef>
          </c:val>
          <c:extLst>
            <c:ext xmlns:c16="http://schemas.microsoft.com/office/drawing/2014/chart" uri="{C3380CC4-5D6E-409C-BE32-E72D297353CC}">
              <c16:uniqueId val="{00000001-1DE0-4940-8873-6651ADED469E}"/>
            </c:ext>
          </c:extLst>
        </c:ser>
        <c:ser>
          <c:idx val="2"/>
          <c:order val="2"/>
          <c:tx>
            <c:strRef>
              <c:f>Hoja1!$E$2</c:f>
              <c:strCache>
                <c:ptCount val="1"/>
                <c:pt idx="0">
                  <c:v>JULIO</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Hoja1!$A$3:$A$8</c:f>
              <c:strCache>
                <c:ptCount val="6"/>
                <c:pt idx="0">
                  <c:v>CABO LOPEZ</c:v>
                </c:pt>
                <c:pt idx="1">
                  <c:v>DELFINES</c:v>
                </c:pt>
                <c:pt idx="2">
                  <c:v>QUISTOCOCHA</c:v>
                </c:pt>
                <c:pt idx="3">
                  <c:v>RUMOCOCHA</c:v>
                </c:pt>
                <c:pt idx="4">
                  <c:v>SANTA CLARA</c:v>
                </c:pt>
                <c:pt idx="5">
                  <c:v>SANTO TOMÁS</c:v>
                </c:pt>
              </c:strCache>
            </c:strRef>
          </c:cat>
          <c:val>
            <c:numRef>
              <c:f>Hoja1!$E$3:$E$8</c:f>
              <c:numCache>
                <c:formatCode>0.0</c:formatCode>
                <c:ptCount val="6"/>
                <c:pt idx="0">
                  <c:v>5.4347826086956523</c:v>
                </c:pt>
                <c:pt idx="1">
                  <c:v>8.8757396449704142</c:v>
                </c:pt>
                <c:pt idx="2">
                  <c:v>11.173184357541899</c:v>
                </c:pt>
                <c:pt idx="3">
                  <c:v>10.238907849829351</c:v>
                </c:pt>
                <c:pt idx="4">
                  <c:v>16.564417177914109</c:v>
                </c:pt>
                <c:pt idx="5">
                  <c:v>10.256410256410257</c:v>
                </c:pt>
              </c:numCache>
            </c:numRef>
          </c:val>
          <c:extLst>
            <c:ext xmlns:c16="http://schemas.microsoft.com/office/drawing/2014/chart" uri="{C3380CC4-5D6E-409C-BE32-E72D297353CC}">
              <c16:uniqueId val="{00000002-1DE0-4940-8873-6651ADED469E}"/>
            </c:ext>
          </c:extLst>
        </c:ser>
        <c:dLbls>
          <c:showLegendKey val="0"/>
          <c:showVal val="0"/>
          <c:showCatName val="0"/>
          <c:showSerName val="0"/>
          <c:showPercent val="0"/>
          <c:showBubbleSize val="0"/>
        </c:dLbls>
        <c:gapWidth val="219"/>
        <c:overlap val="-27"/>
        <c:axId val="230880880"/>
        <c:axId val="2077312160"/>
      </c:barChart>
      <c:catAx>
        <c:axId val="230880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077312160"/>
        <c:crosses val="autoZero"/>
        <c:auto val="1"/>
        <c:lblAlgn val="ctr"/>
        <c:lblOffset val="100"/>
        <c:noMultiLvlLbl val="0"/>
      </c:catAx>
      <c:valAx>
        <c:axId val="207731216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0880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2F0_A7B3DFBC.xml><?xml version="1.0" encoding="utf-8"?>
<p188:cmLst xmlns:a="http://schemas.openxmlformats.org/drawingml/2006/main" xmlns:r="http://schemas.openxmlformats.org/officeDocument/2006/relationships" xmlns:p188="http://schemas.microsoft.com/office/powerpoint/2018/8/main">
  <p188:cm id="{81ED63BD-BE04-4B36-9265-67D3347A3FC7}" authorId="{B7CA733A-1206-8218-0E67-8CE1525A9B7E}" created="2024-07-29T01:47:41.549">
    <pc:sldMkLst xmlns:pc="http://schemas.microsoft.com/office/powerpoint/2013/main/command">
      <pc:docMk/>
      <pc:sldMk cId="2813583292" sldId="4848"/>
    </pc:sldMkLst>
    <p188:txBody>
      <a:bodyPr/>
      <a:lstStyle/>
      <a:p>
        <a:r>
          <a:rPr lang="es-MX"/>
          <a:t>hola</a:t>
        </a:r>
      </a:p>
    </p188:txBody>
  </p188:cm>
</p188:cmLst>
</file>

<file path=ppt/drawings/_rels/drawing1.x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5.emf"/></Relationships>
</file>

<file path=ppt/drawings/drawing1.xml><?xml version="1.0" encoding="utf-8"?>
<c:userShapes xmlns:c="http://schemas.openxmlformats.org/drawingml/2006/chart">
  <cdr:relSizeAnchor xmlns:cdr="http://schemas.openxmlformats.org/drawingml/2006/chartDrawing">
    <cdr:from>
      <cdr:x>0.67984</cdr:x>
      <cdr:y>0.09756</cdr:y>
    </cdr:from>
    <cdr:to>
      <cdr:x>0.96864</cdr:x>
      <cdr:y>0.4561</cdr:y>
    </cdr:to>
    <cdr:pic>
      <cdr:nvPicPr>
        <cdr:cNvPr id="4" name="chart">
          <a:extLst xmlns:a="http://schemas.openxmlformats.org/drawingml/2006/main">
            <a:ext uri="{FF2B5EF4-FFF2-40B4-BE49-F238E27FC236}">
              <a16:creationId xmlns:a16="http://schemas.microsoft.com/office/drawing/2014/main" id="{3B5ADC6A-1B9E-B4F1-22E0-D333A5F0C1DC}"/>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1"/>
        <a:srcRect xmlns:a="http://schemas.openxmlformats.org/drawingml/2006/main" l="12754" r="23189" b="28985"/>
        <a:stretch xmlns:a="http://schemas.openxmlformats.org/drawingml/2006/main"/>
      </cdr:blipFill>
      <cdr:spPr>
        <a:xfrm xmlns:a="http://schemas.openxmlformats.org/drawingml/2006/main">
          <a:off x="7551057" y="580571"/>
          <a:ext cx="3207657" cy="2133601"/>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0.04758</cdr:x>
      <cdr:y>0.91918</cdr:y>
    </cdr:from>
    <cdr:to>
      <cdr:x>0.61774</cdr:x>
      <cdr:y>0.95613</cdr:y>
    </cdr:to>
    <cdr:sp macro="" textlink="">
      <cdr:nvSpPr>
        <cdr:cNvPr id="3" name="CuadroTexto 1">
          <a:extLst xmlns:a="http://schemas.openxmlformats.org/drawingml/2006/main">
            <a:ext uri="{FF2B5EF4-FFF2-40B4-BE49-F238E27FC236}">
              <a16:creationId xmlns:a16="http://schemas.microsoft.com/office/drawing/2014/main" id="{C70B798B-029F-477A-AE08-9283503F2846}"/>
            </a:ext>
          </a:extLst>
        </cdr:cNvPr>
        <cdr:cNvSpPr txBox="1"/>
      </cdr:nvSpPr>
      <cdr:spPr>
        <a:xfrm xmlns:a="http://schemas.openxmlformats.org/drawingml/2006/main">
          <a:off x="411927" y="5778452"/>
          <a:ext cx="4935983" cy="232277"/>
        </a:xfrm>
        <a:prstGeom xmlns:a="http://schemas.openxmlformats.org/drawingml/2006/main" prst="rect">
          <a:avLst/>
        </a:prstGeom>
      </cdr:spPr>
      <cdr:txBody>
        <a:bodyPr xmlns:a="http://schemas.openxmlformats.org/drawingml/2006/main" wrap="square" rtlCol="0"/>
        <a:lstStyle xmlns:a="http://schemas.openxmlformats.org/drawingml/2006/main">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s-PE" sz="1100" dirty="0"/>
            <a:t>Fuente: Unidad de Vigilancia Entomológica</a:t>
          </a:r>
          <a:r>
            <a:rPr lang="es-PE" sz="1100" baseline="0" dirty="0"/>
            <a:t> y Control de Vectores – GERESA LORETO</a:t>
          </a:r>
          <a:endParaRPr lang="es-PE"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s-PE"/>
          </a:p>
        </p:txBody>
      </p:sp>
      <p:sp>
        <p:nvSpPr>
          <p:cNvPr id="3" name="Marcador de fecha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490C6673-E5ED-4740-8C24-9A936F364B8F}" type="datetimeFigureOut">
              <a:rPr lang="es-PE" smtClean="0"/>
              <a:t>12/08/2024</a:t>
            </a:fld>
            <a:endParaRPr lang="es-PE"/>
          </a:p>
        </p:txBody>
      </p:sp>
      <p:sp>
        <p:nvSpPr>
          <p:cNvPr id="4" name="Marcador de imagen de diapositiva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es-PE"/>
          </a:p>
        </p:txBody>
      </p:sp>
      <p:sp>
        <p:nvSpPr>
          <p:cNvPr id="5" name="Marcador de notas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s-PE"/>
          </a:p>
        </p:txBody>
      </p:sp>
      <p:sp>
        <p:nvSpPr>
          <p:cNvPr id="7" name="Marcador de número de diapositiva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46DC1BB3-F1DA-446A-B4FC-556836AE77EF}" type="slidenum">
              <a:rPr lang="es-PE" smtClean="0"/>
              <a:t>‹Nº›</a:t>
            </a:fld>
            <a:endParaRPr lang="es-PE"/>
          </a:p>
        </p:txBody>
      </p:sp>
    </p:spTree>
    <p:extLst>
      <p:ext uri="{BB962C8B-B14F-4D97-AF65-F5344CB8AC3E}">
        <p14:creationId xmlns:p14="http://schemas.microsoft.com/office/powerpoint/2010/main" val="3180448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46DC1BB3-F1DA-446A-B4FC-556836AE77EF}" type="slidenum">
              <a:rPr lang="es-PE" smtClean="0"/>
              <a:t>1</a:t>
            </a:fld>
            <a:endParaRPr lang="es-PE"/>
          </a:p>
        </p:txBody>
      </p:sp>
    </p:spTree>
    <p:extLst>
      <p:ext uri="{BB962C8B-B14F-4D97-AF65-F5344CB8AC3E}">
        <p14:creationId xmlns:p14="http://schemas.microsoft.com/office/powerpoint/2010/main" val="1692216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52538"/>
            <a:ext cx="6013450" cy="3382962"/>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B3767045-5FC6-41CC-9AA1-55170DEEC285}" type="slidenum">
              <a:rPr lang="es-PE" smtClean="0"/>
              <a:t>33</a:t>
            </a:fld>
            <a:endParaRPr lang="es-PE" dirty="0"/>
          </a:p>
        </p:txBody>
      </p:sp>
    </p:spTree>
    <p:extLst>
      <p:ext uri="{BB962C8B-B14F-4D97-AF65-F5344CB8AC3E}">
        <p14:creationId xmlns:p14="http://schemas.microsoft.com/office/powerpoint/2010/main" val="2972161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52538"/>
            <a:ext cx="6013450" cy="3382962"/>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B3767045-5FC6-41CC-9AA1-55170DEEC285}" type="slidenum">
              <a:rPr lang="es-PE" smtClean="0"/>
              <a:t>34</a:t>
            </a:fld>
            <a:endParaRPr lang="es-PE" dirty="0"/>
          </a:p>
        </p:txBody>
      </p:sp>
    </p:spTree>
    <p:extLst>
      <p:ext uri="{BB962C8B-B14F-4D97-AF65-F5344CB8AC3E}">
        <p14:creationId xmlns:p14="http://schemas.microsoft.com/office/powerpoint/2010/main" val="2583584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6DC1BB3-F1DA-446A-B4FC-556836AE77EF}" type="slidenum">
              <a:rPr lang="es-PE" smtClean="0"/>
              <a:t>41</a:t>
            </a:fld>
            <a:endParaRPr lang="es-PE"/>
          </a:p>
        </p:txBody>
      </p:sp>
    </p:spTree>
    <p:extLst>
      <p:ext uri="{BB962C8B-B14F-4D97-AF65-F5344CB8AC3E}">
        <p14:creationId xmlns:p14="http://schemas.microsoft.com/office/powerpoint/2010/main" val="3071519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2</a:t>
            </a:r>
          </a:p>
        </p:txBody>
      </p:sp>
      <p:sp>
        <p:nvSpPr>
          <p:cNvPr id="4" name="Marcador de número de diapositiva 3"/>
          <p:cNvSpPr>
            <a:spLocks noGrp="1"/>
          </p:cNvSpPr>
          <p:nvPr>
            <p:ph type="sldNum" sz="quarter" idx="5"/>
          </p:nvPr>
        </p:nvSpPr>
        <p:spPr/>
        <p:txBody>
          <a:bodyPr/>
          <a:lstStyle/>
          <a:p>
            <a:fld id="{CEC9B6D6-F927-4220-A340-254D7D3800CF}" type="slidenum">
              <a:rPr lang="es-MX" smtClean="0"/>
              <a:t>45</a:t>
            </a:fld>
            <a:endParaRPr lang="es-MX"/>
          </a:p>
        </p:txBody>
      </p:sp>
    </p:spTree>
    <p:extLst>
      <p:ext uri="{BB962C8B-B14F-4D97-AF65-F5344CB8AC3E}">
        <p14:creationId xmlns:p14="http://schemas.microsoft.com/office/powerpoint/2010/main" val="1857714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2</a:t>
            </a:r>
          </a:p>
        </p:txBody>
      </p:sp>
      <p:sp>
        <p:nvSpPr>
          <p:cNvPr id="4" name="Marcador de número de diapositiva 3"/>
          <p:cNvSpPr>
            <a:spLocks noGrp="1"/>
          </p:cNvSpPr>
          <p:nvPr>
            <p:ph type="sldNum" sz="quarter" idx="5"/>
          </p:nvPr>
        </p:nvSpPr>
        <p:spPr/>
        <p:txBody>
          <a:bodyPr/>
          <a:lstStyle/>
          <a:p>
            <a:fld id="{CEC9B6D6-F927-4220-A340-254D7D3800CF}" type="slidenum">
              <a:rPr lang="es-MX" smtClean="0"/>
              <a:t>46</a:t>
            </a:fld>
            <a:endParaRPr lang="es-MX"/>
          </a:p>
        </p:txBody>
      </p:sp>
    </p:spTree>
    <p:extLst>
      <p:ext uri="{BB962C8B-B14F-4D97-AF65-F5344CB8AC3E}">
        <p14:creationId xmlns:p14="http://schemas.microsoft.com/office/powerpoint/2010/main" val="395533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C9B6D6-F927-4220-A340-254D7D3800CF}" type="slidenum">
              <a:rPr lang="es-MX" smtClean="0"/>
              <a:t>47</a:t>
            </a:fld>
            <a:endParaRPr lang="es-MX"/>
          </a:p>
        </p:txBody>
      </p:sp>
    </p:spTree>
    <p:extLst>
      <p:ext uri="{BB962C8B-B14F-4D97-AF65-F5344CB8AC3E}">
        <p14:creationId xmlns:p14="http://schemas.microsoft.com/office/powerpoint/2010/main" val="3997534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2</a:t>
            </a:r>
          </a:p>
        </p:txBody>
      </p:sp>
      <p:sp>
        <p:nvSpPr>
          <p:cNvPr id="4" name="Marcador de número de diapositiva 3"/>
          <p:cNvSpPr>
            <a:spLocks noGrp="1"/>
          </p:cNvSpPr>
          <p:nvPr>
            <p:ph type="sldNum" sz="quarter" idx="5"/>
          </p:nvPr>
        </p:nvSpPr>
        <p:spPr/>
        <p:txBody>
          <a:bodyPr/>
          <a:lstStyle/>
          <a:p>
            <a:fld id="{CEC9B6D6-F927-4220-A340-254D7D3800CF}" type="slidenum">
              <a:rPr lang="es-MX" smtClean="0"/>
              <a:t>48</a:t>
            </a:fld>
            <a:endParaRPr lang="es-MX"/>
          </a:p>
        </p:txBody>
      </p:sp>
    </p:spTree>
    <p:extLst>
      <p:ext uri="{BB962C8B-B14F-4D97-AF65-F5344CB8AC3E}">
        <p14:creationId xmlns:p14="http://schemas.microsoft.com/office/powerpoint/2010/main" val="3209261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2</a:t>
            </a:r>
          </a:p>
        </p:txBody>
      </p:sp>
      <p:sp>
        <p:nvSpPr>
          <p:cNvPr id="4" name="Marcador de número de diapositiva 3"/>
          <p:cNvSpPr>
            <a:spLocks noGrp="1"/>
          </p:cNvSpPr>
          <p:nvPr>
            <p:ph type="sldNum" sz="quarter" idx="5"/>
          </p:nvPr>
        </p:nvSpPr>
        <p:spPr/>
        <p:txBody>
          <a:bodyPr/>
          <a:lstStyle/>
          <a:p>
            <a:fld id="{CEC9B6D6-F927-4220-A340-254D7D3800CF}" type="slidenum">
              <a:rPr lang="es-MX" smtClean="0"/>
              <a:t>49</a:t>
            </a:fld>
            <a:endParaRPr lang="es-MX"/>
          </a:p>
        </p:txBody>
      </p:sp>
    </p:spTree>
    <p:extLst>
      <p:ext uri="{BB962C8B-B14F-4D97-AF65-F5344CB8AC3E}">
        <p14:creationId xmlns:p14="http://schemas.microsoft.com/office/powerpoint/2010/main" val="3037325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23</a:t>
            </a:r>
          </a:p>
        </p:txBody>
      </p:sp>
      <p:sp>
        <p:nvSpPr>
          <p:cNvPr id="4" name="Marcador de número de diapositiva 3"/>
          <p:cNvSpPr>
            <a:spLocks noGrp="1"/>
          </p:cNvSpPr>
          <p:nvPr>
            <p:ph type="sldNum" sz="quarter" idx="5"/>
          </p:nvPr>
        </p:nvSpPr>
        <p:spPr/>
        <p:txBody>
          <a:bodyPr/>
          <a:lstStyle/>
          <a:p>
            <a:fld id="{CEC9B6D6-F927-4220-A340-254D7D3800CF}" type="slidenum">
              <a:rPr lang="es-MX" smtClean="0"/>
              <a:t>50</a:t>
            </a:fld>
            <a:endParaRPr lang="es-MX"/>
          </a:p>
        </p:txBody>
      </p:sp>
    </p:spTree>
    <p:extLst>
      <p:ext uri="{BB962C8B-B14F-4D97-AF65-F5344CB8AC3E}">
        <p14:creationId xmlns:p14="http://schemas.microsoft.com/office/powerpoint/2010/main" val="12434843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2</a:t>
            </a:r>
          </a:p>
        </p:txBody>
      </p:sp>
      <p:sp>
        <p:nvSpPr>
          <p:cNvPr id="4" name="Marcador de número de diapositiva 3"/>
          <p:cNvSpPr>
            <a:spLocks noGrp="1"/>
          </p:cNvSpPr>
          <p:nvPr>
            <p:ph type="sldNum" sz="quarter" idx="5"/>
          </p:nvPr>
        </p:nvSpPr>
        <p:spPr/>
        <p:txBody>
          <a:bodyPr/>
          <a:lstStyle/>
          <a:p>
            <a:fld id="{CEC9B6D6-F927-4220-A340-254D7D3800CF}" type="slidenum">
              <a:rPr lang="es-MX" smtClean="0"/>
              <a:t>51</a:t>
            </a:fld>
            <a:endParaRPr lang="es-MX"/>
          </a:p>
        </p:txBody>
      </p:sp>
    </p:spTree>
    <p:extLst>
      <p:ext uri="{BB962C8B-B14F-4D97-AF65-F5344CB8AC3E}">
        <p14:creationId xmlns:p14="http://schemas.microsoft.com/office/powerpoint/2010/main" val="49166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6DC1BB3-F1DA-446A-B4FC-556836AE77EF}" type="slidenum">
              <a:rPr lang="es-PE" smtClean="0"/>
              <a:t>2</a:t>
            </a:fld>
            <a:endParaRPr lang="es-PE"/>
          </a:p>
        </p:txBody>
      </p:sp>
    </p:spTree>
    <p:extLst>
      <p:ext uri="{BB962C8B-B14F-4D97-AF65-F5344CB8AC3E}">
        <p14:creationId xmlns:p14="http://schemas.microsoft.com/office/powerpoint/2010/main" val="3290152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C9B6D6-F927-4220-A340-254D7D3800CF}" type="slidenum">
              <a:rPr lang="es-MX" smtClean="0"/>
              <a:t>53</a:t>
            </a:fld>
            <a:endParaRPr lang="es-MX"/>
          </a:p>
        </p:txBody>
      </p:sp>
    </p:spTree>
    <p:extLst>
      <p:ext uri="{BB962C8B-B14F-4D97-AF65-F5344CB8AC3E}">
        <p14:creationId xmlns:p14="http://schemas.microsoft.com/office/powerpoint/2010/main" val="42599394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62</a:t>
            </a:fld>
            <a:endParaRPr lang="es-PE" dirty="0"/>
          </a:p>
        </p:txBody>
      </p:sp>
    </p:spTree>
    <p:extLst>
      <p:ext uri="{BB962C8B-B14F-4D97-AF65-F5344CB8AC3E}">
        <p14:creationId xmlns:p14="http://schemas.microsoft.com/office/powerpoint/2010/main" val="3785547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6DC1BB3-F1DA-446A-B4FC-556836AE77EF}" type="slidenum">
              <a:rPr lang="es-PE" smtClean="0"/>
              <a:t>63</a:t>
            </a:fld>
            <a:endParaRPr lang="es-PE"/>
          </a:p>
        </p:txBody>
      </p:sp>
    </p:spTree>
    <p:extLst>
      <p:ext uri="{BB962C8B-B14F-4D97-AF65-F5344CB8AC3E}">
        <p14:creationId xmlns:p14="http://schemas.microsoft.com/office/powerpoint/2010/main" val="16751611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6DC1BB3-F1DA-446A-B4FC-556836AE77EF}" type="slidenum">
              <a:rPr lang="es-PE" smtClean="0"/>
              <a:t>64</a:t>
            </a:fld>
            <a:endParaRPr lang="es-PE"/>
          </a:p>
        </p:txBody>
      </p:sp>
    </p:spTree>
    <p:extLst>
      <p:ext uri="{BB962C8B-B14F-4D97-AF65-F5344CB8AC3E}">
        <p14:creationId xmlns:p14="http://schemas.microsoft.com/office/powerpoint/2010/main" val="4104324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65</a:t>
            </a:fld>
            <a:endParaRPr lang="es-PE" dirty="0"/>
          </a:p>
        </p:txBody>
      </p:sp>
    </p:spTree>
    <p:extLst>
      <p:ext uri="{BB962C8B-B14F-4D97-AF65-F5344CB8AC3E}">
        <p14:creationId xmlns:p14="http://schemas.microsoft.com/office/powerpoint/2010/main" val="22926001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67</a:t>
            </a:fld>
            <a:endParaRPr lang="es-PE" dirty="0"/>
          </a:p>
        </p:txBody>
      </p:sp>
    </p:spTree>
    <p:extLst>
      <p:ext uri="{BB962C8B-B14F-4D97-AF65-F5344CB8AC3E}">
        <p14:creationId xmlns:p14="http://schemas.microsoft.com/office/powerpoint/2010/main" val="37010113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68</a:t>
            </a:fld>
            <a:endParaRPr lang="es-PE" dirty="0"/>
          </a:p>
        </p:txBody>
      </p:sp>
    </p:spTree>
    <p:extLst>
      <p:ext uri="{BB962C8B-B14F-4D97-AF65-F5344CB8AC3E}">
        <p14:creationId xmlns:p14="http://schemas.microsoft.com/office/powerpoint/2010/main" val="3389169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52538"/>
            <a:ext cx="6013450" cy="3382962"/>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C7223D98-7C60-4C47-BB72-2F491F228927}" type="slidenum">
              <a:rPr lang="es-PE" smtClean="0"/>
              <a:t>5</a:t>
            </a:fld>
            <a:endParaRPr lang="es-PE"/>
          </a:p>
        </p:txBody>
      </p:sp>
    </p:spTree>
    <p:extLst>
      <p:ext uri="{BB962C8B-B14F-4D97-AF65-F5344CB8AC3E}">
        <p14:creationId xmlns:p14="http://schemas.microsoft.com/office/powerpoint/2010/main" val="3246180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52538"/>
            <a:ext cx="6013450" cy="3382962"/>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0CF51494-8E1B-47F9-90DA-0789DBD3C7C7}" type="slidenum">
              <a:rPr lang="es-PE" smtClean="0"/>
              <a:t>6</a:t>
            </a:fld>
            <a:endParaRPr lang="es-PE"/>
          </a:p>
        </p:txBody>
      </p:sp>
    </p:spTree>
    <p:extLst>
      <p:ext uri="{BB962C8B-B14F-4D97-AF65-F5344CB8AC3E}">
        <p14:creationId xmlns:p14="http://schemas.microsoft.com/office/powerpoint/2010/main" val="1957207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52538"/>
            <a:ext cx="6013450" cy="3382962"/>
          </a:xfrm>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0CF51494-8E1B-47F9-90DA-0789DBD3C7C7}" type="slidenum">
              <a:rPr lang="es-PE" smtClean="0"/>
              <a:t>7</a:t>
            </a:fld>
            <a:endParaRPr lang="es-PE"/>
          </a:p>
        </p:txBody>
      </p:sp>
    </p:spTree>
    <p:extLst>
      <p:ext uri="{BB962C8B-B14F-4D97-AF65-F5344CB8AC3E}">
        <p14:creationId xmlns:p14="http://schemas.microsoft.com/office/powerpoint/2010/main" val="2223134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52538"/>
            <a:ext cx="6013450" cy="3382962"/>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0CF51494-8E1B-47F9-90DA-0789DBD3C7C7}" type="slidenum">
              <a:rPr lang="es-PE" smtClean="0"/>
              <a:t>8</a:t>
            </a:fld>
            <a:endParaRPr lang="es-PE"/>
          </a:p>
        </p:txBody>
      </p:sp>
    </p:spTree>
    <p:extLst>
      <p:ext uri="{BB962C8B-B14F-4D97-AF65-F5344CB8AC3E}">
        <p14:creationId xmlns:p14="http://schemas.microsoft.com/office/powerpoint/2010/main" val="1957207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52538"/>
            <a:ext cx="6013450" cy="3382962"/>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5CFCDD-8919-4670-8885-6C7F07636B58}" type="slidenum">
              <a:rPr lang="es-PE" smtClean="0"/>
              <a:t>9</a:t>
            </a:fld>
            <a:endParaRPr lang="es-PE" dirty="0"/>
          </a:p>
        </p:txBody>
      </p:sp>
    </p:spTree>
    <p:extLst>
      <p:ext uri="{BB962C8B-B14F-4D97-AF65-F5344CB8AC3E}">
        <p14:creationId xmlns:p14="http://schemas.microsoft.com/office/powerpoint/2010/main" val="363247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6DC1BB3-F1DA-446A-B4FC-556836AE77EF}" type="slidenum">
              <a:rPr lang="es-PE" smtClean="0"/>
              <a:t>12</a:t>
            </a:fld>
            <a:endParaRPr lang="es-PE"/>
          </a:p>
        </p:txBody>
      </p:sp>
    </p:spTree>
    <p:extLst>
      <p:ext uri="{BB962C8B-B14F-4D97-AF65-F5344CB8AC3E}">
        <p14:creationId xmlns:p14="http://schemas.microsoft.com/office/powerpoint/2010/main" val="2713196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52538"/>
            <a:ext cx="6013450" cy="3382962"/>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5CFCDD-8919-4670-8885-6C7F07636B58}" type="slidenum">
              <a:rPr lang="es-PE" smtClean="0"/>
              <a:t>14</a:t>
            </a:fld>
            <a:endParaRPr lang="es-PE" dirty="0"/>
          </a:p>
        </p:txBody>
      </p:sp>
    </p:spTree>
    <p:extLst>
      <p:ext uri="{BB962C8B-B14F-4D97-AF65-F5344CB8AC3E}">
        <p14:creationId xmlns:p14="http://schemas.microsoft.com/office/powerpoint/2010/main" val="2229966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PE"/>
          </a:p>
        </p:txBody>
      </p:sp>
      <p:sp>
        <p:nvSpPr>
          <p:cNvPr id="4" name="Marcador de fecha 3"/>
          <p:cNvSpPr>
            <a:spLocks noGrp="1"/>
          </p:cNvSpPr>
          <p:nvPr>
            <p:ph type="dt" sz="half" idx="10"/>
          </p:nvPr>
        </p:nvSpPr>
        <p:spPr/>
        <p:txBody>
          <a:bodyPr/>
          <a:lstStyle/>
          <a:p>
            <a:fld id="{162F75AD-22C5-4A61-87B3-835C0DD79B87}" type="datetimeFigureOut">
              <a:rPr lang="es-PE" smtClean="0"/>
              <a:t>12/08/2024</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4083875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162F75AD-22C5-4A61-87B3-835C0DD79B87}" type="datetimeFigureOut">
              <a:rPr lang="es-PE" smtClean="0"/>
              <a:t>12/08/2024</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794612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162F75AD-22C5-4A61-87B3-835C0DD79B87}" type="datetimeFigureOut">
              <a:rPr lang="es-PE" smtClean="0"/>
              <a:t>12/08/2024</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2193348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162F75AD-22C5-4A61-87B3-835C0DD79B87}" type="datetimeFigureOut">
              <a:rPr lang="es-PE" smtClean="0"/>
              <a:t>12/08/2024</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900989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162F75AD-22C5-4A61-87B3-835C0DD79B87}" type="datetimeFigureOut">
              <a:rPr lang="es-PE" smtClean="0"/>
              <a:t>12/08/2024</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2437193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p:cNvSpPr>
            <a:spLocks noGrp="1"/>
          </p:cNvSpPr>
          <p:nvPr>
            <p:ph type="dt" sz="half" idx="10"/>
          </p:nvPr>
        </p:nvSpPr>
        <p:spPr/>
        <p:txBody>
          <a:bodyPr/>
          <a:lstStyle/>
          <a:p>
            <a:fld id="{162F75AD-22C5-4A61-87B3-835C0DD79B87}" type="datetimeFigureOut">
              <a:rPr lang="es-PE" smtClean="0"/>
              <a:t>12/08/2024</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2283578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p:cNvSpPr>
            <a:spLocks noGrp="1"/>
          </p:cNvSpPr>
          <p:nvPr>
            <p:ph type="dt" sz="half" idx="10"/>
          </p:nvPr>
        </p:nvSpPr>
        <p:spPr/>
        <p:txBody>
          <a:bodyPr/>
          <a:lstStyle/>
          <a:p>
            <a:fld id="{162F75AD-22C5-4A61-87B3-835C0DD79B87}" type="datetimeFigureOut">
              <a:rPr lang="es-PE" smtClean="0"/>
              <a:t>12/08/2024</a:t>
            </a:fld>
            <a:endParaRPr lang="es-PE"/>
          </a:p>
        </p:txBody>
      </p:sp>
      <p:sp>
        <p:nvSpPr>
          <p:cNvPr id="8" name="Marcador de pie de página 7"/>
          <p:cNvSpPr>
            <a:spLocks noGrp="1"/>
          </p:cNvSpPr>
          <p:nvPr>
            <p:ph type="ftr" sz="quarter" idx="11"/>
          </p:nvPr>
        </p:nvSpPr>
        <p:spPr/>
        <p:txBody>
          <a:bodyPr/>
          <a:lstStyle/>
          <a:p>
            <a:endParaRPr lang="es-PE"/>
          </a:p>
        </p:txBody>
      </p:sp>
      <p:sp>
        <p:nvSpPr>
          <p:cNvPr id="9" name="Marcador de número de diapositiva 8"/>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3726347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fecha 2"/>
          <p:cNvSpPr>
            <a:spLocks noGrp="1"/>
          </p:cNvSpPr>
          <p:nvPr>
            <p:ph type="dt" sz="half" idx="10"/>
          </p:nvPr>
        </p:nvSpPr>
        <p:spPr/>
        <p:txBody>
          <a:bodyPr/>
          <a:lstStyle/>
          <a:p>
            <a:fld id="{162F75AD-22C5-4A61-87B3-835C0DD79B87}" type="datetimeFigureOut">
              <a:rPr lang="es-PE" smtClean="0"/>
              <a:t>12/08/2024</a:t>
            </a:fld>
            <a:endParaRPr lang="es-PE"/>
          </a:p>
        </p:txBody>
      </p:sp>
      <p:sp>
        <p:nvSpPr>
          <p:cNvPr id="4" name="Marcador de pie de página 3"/>
          <p:cNvSpPr>
            <a:spLocks noGrp="1"/>
          </p:cNvSpPr>
          <p:nvPr>
            <p:ph type="ftr" sz="quarter" idx="11"/>
          </p:nvPr>
        </p:nvSpPr>
        <p:spPr/>
        <p:txBody>
          <a:bodyPr/>
          <a:lstStyle/>
          <a:p>
            <a:endParaRPr lang="es-PE"/>
          </a:p>
        </p:txBody>
      </p:sp>
      <p:sp>
        <p:nvSpPr>
          <p:cNvPr id="5" name="Marcador de número de diapositiva 4"/>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3595279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62F75AD-22C5-4A61-87B3-835C0DD79B87}" type="datetimeFigureOut">
              <a:rPr lang="es-PE" smtClean="0"/>
              <a:t>12/08/2024</a:t>
            </a:fld>
            <a:endParaRPr lang="es-PE"/>
          </a:p>
        </p:txBody>
      </p:sp>
      <p:sp>
        <p:nvSpPr>
          <p:cNvPr id="3" name="Marcador de pie de página 2"/>
          <p:cNvSpPr>
            <a:spLocks noGrp="1"/>
          </p:cNvSpPr>
          <p:nvPr>
            <p:ph type="ftr" sz="quarter" idx="11"/>
          </p:nvPr>
        </p:nvSpPr>
        <p:spPr/>
        <p:txBody>
          <a:bodyPr/>
          <a:lstStyle/>
          <a:p>
            <a:endParaRPr lang="es-PE"/>
          </a:p>
        </p:txBody>
      </p:sp>
      <p:sp>
        <p:nvSpPr>
          <p:cNvPr id="4" name="Marcador de número de diapositiva 3"/>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345249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162F75AD-22C5-4A61-87B3-835C0DD79B87}" type="datetimeFigureOut">
              <a:rPr lang="es-PE" smtClean="0"/>
              <a:t>12/08/2024</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1103874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162F75AD-22C5-4A61-87B3-835C0DD79B87}" type="datetimeFigureOut">
              <a:rPr lang="es-PE" smtClean="0"/>
              <a:t>12/08/2024</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2254421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2F75AD-22C5-4A61-87B3-835C0DD79B87}" type="datetimeFigureOut">
              <a:rPr lang="es-PE" smtClean="0"/>
              <a:t>12/08/2024</a:t>
            </a:fld>
            <a:endParaRPr lang="es-PE"/>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5241C8-25D6-4259-B5AD-5286018D229A}" type="slidenum">
              <a:rPr lang="es-PE" smtClean="0"/>
              <a:t>‹Nº›</a:t>
            </a:fld>
            <a:endParaRPr lang="es-PE"/>
          </a:p>
        </p:txBody>
      </p:sp>
    </p:spTree>
    <p:extLst>
      <p:ext uri="{BB962C8B-B14F-4D97-AF65-F5344CB8AC3E}">
        <p14:creationId xmlns:p14="http://schemas.microsoft.com/office/powerpoint/2010/main" val="27268774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0.emf"/><Relationship Id="rId5" Type="http://schemas.openxmlformats.org/officeDocument/2006/relationships/package" Target="../embeddings/Hoja_de_c_lculo_de_Microsoft_Excel.xlsx"/><Relationship Id="rId4" Type="http://schemas.openxmlformats.org/officeDocument/2006/relationships/chart" Target="../charts/chart1.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43.e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44.e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45.emf"/></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8.emf"/></Relationships>
</file>

<file path=ppt/slides/_rels/slide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emf"/></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60.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microsoft.com/office/2018/10/relationships/comments" Target="../comments/modernComment_12F0_A7B3DFBC.xml"/><Relationship Id="rId4" Type="http://schemas.openxmlformats.org/officeDocument/2006/relationships/image" Target="../media/image80.png"/></Relationships>
</file>

<file path=ppt/slides/_rels/slide64.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6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3" cstate="email">
            <a:extLst>
              <a:ext uri="{28A0092B-C50C-407E-A947-70E740481C1C}">
                <a14:useLocalDpi xmlns:a14="http://schemas.microsoft.com/office/drawing/2010/main"/>
              </a:ext>
            </a:extLst>
          </a:blip>
          <a:srcRect/>
          <a:stretch/>
        </p:blipFill>
        <p:spPr bwMode="auto">
          <a:xfrm>
            <a:off x="671527" y="308105"/>
            <a:ext cx="11032274" cy="941545"/>
          </a:xfrm>
          <a:prstGeom prst="rect">
            <a:avLst/>
          </a:prstGeom>
          <a:noFill/>
          <a:ln>
            <a:noFill/>
          </a:ln>
          <a:extLst>
            <a:ext uri="{53640926-AAD7-44D8-BBD7-CCE9431645EC}">
              <a14:shadowObscured xmlns:a14="http://schemas.microsoft.com/office/drawing/2010/main"/>
            </a:ext>
          </a:extLst>
        </p:spPr>
      </p:pic>
      <p:sp>
        <p:nvSpPr>
          <p:cNvPr id="5" name="389 Rectángulo"/>
          <p:cNvSpPr/>
          <p:nvPr/>
        </p:nvSpPr>
        <p:spPr>
          <a:xfrm>
            <a:off x="1626234" y="2478357"/>
            <a:ext cx="8683696" cy="1495071"/>
          </a:xfrm>
          <a:prstGeom prst="rect">
            <a:avLst/>
          </a:prstGeom>
          <a:noFill/>
        </p:spPr>
        <p:txBody>
          <a:bodyPr wrap="square" lIns="87105" tIns="43552" rIns="87105" bIns="43552">
            <a:spAutoFit/>
            <a:scene3d>
              <a:camera prst="orthographicFront"/>
              <a:lightRig rig="soft" dir="tl">
                <a:rot lat="0" lon="0" rev="0"/>
              </a:lightRig>
            </a:scene3d>
            <a:sp3d extrusionH="57150" contourW="25400" prstMaterial="matte">
              <a:bevelT w="25400" h="55880" prst="relaxedInset"/>
              <a:contourClr>
                <a:schemeClr val="accent2">
                  <a:tint val="20000"/>
                </a:schemeClr>
              </a:contourClr>
            </a:sp3d>
          </a:bodyPr>
          <a:lstStyle/>
          <a:p>
            <a:pPr algn="ctr"/>
            <a:r>
              <a:rPr lang="es-ES" sz="3048" b="1" spc="47" dirty="0">
                <a:ln w="11430">
                  <a:solidFill>
                    <a:srgbClr val="002060"/>
                  </a:solidFill>
                </a:ln>
                <a:solidFill>
                  <a:srgbClr val="00B0F0"/>
                </a:solidFill>
                <a:effectLst>
                  <a:outerShdw blurRad="50800" dist="38100" dir="2700000" algn="tl" rotWithShape="0">
                    <a:prstClr val="black">
                      <a:alpha val="40000"/>
                    </a:prstClr>
                  </a:outerShdw>
                </a:effectLst>
                <a:latin typeface="Arial" pitchFamily="34" charset="0"/>
                <a:cs typeface="Arial" pitchFamily="34" charset="0"/>
              </a:rPr>
              <a:t>REPORTE EPIDEMIOLÓGICO DE </a:t>
            </a:r>
          </a:p>
          <a:p>
            <a:pPr algn="ctr"/>
            <a:r>
              <a:rPr lang="es-ES" sz="3048" b="1" spc="47" dirty="0">
                <a:ln w="11430">
                  <a:solidFill>
                    <a:srgbClr val="002060"/>
                  </a:solidFill>
                </a:ln>
                <a:solidFill>
                  <a:srgbClr val="00B0F0"/>
                </a:solidFill>
                <a:effectLst>
                  <a:outerShdw blurRad="50800" dist="38100" dir="2700000" algn="tl" rotWithShape="0">
                    <a:prstClr val="black">
                      <a:alpha val="40000"/>
                    </a:prstClr>
                  </a:outerShdw>
                </a:effectLst>
                <a:latin typeface="Arial" pitchFamily="34" charset="0"/>
                <a:cs typeface="Arial" pitchFamily="34" charset="0"/>
              </a:rPr>
              <a:t>LORETO, AÑO 2024 (S.E </a:t>
            </a:r>
            <a:r>
              <a:rPr lang="es-ES" sz="3048" b="1" spc="47" dirty="0" smtClean="0">
                <a:ln w="11430">
                  <a:solidFill>
                    <a:srgbClr val="002060"/>
                  </a:solidFill>
                </a:ln>
                <a:solidFill>
                  <a:srgbClr val="00B0F0"/>
                </a:solidFill>
                <a:effectLst>
                  <a:outerShdw blurRad="50800" dist="38100" dir="2700000" algn="tl" rotWithShape="0">
                    <a:prstClr val="black">
                      <a:alpha val="40000"/>
                    </a:prstClr>
                  </a:outerShdw>
                </a:effectLst>
                <a:latin typeface="Arial" pitchFamily="34" charset="0"/>
                <a:cs typeface="Arial" pitchFamily="34" charset="0"/>
              </a:rPr>
              <a:t>31)</a:t>
            </a:r>
            <a:endParaRPr lang="es-ES" sz="3048" b="1" spc="47" dirty="0">
              <a:ln w="11430">
                <a:solidFill>
                  <a:srgbClr val="002060"/>
                </a:solidFill>
              </a:ln>
              <a:solidFill>
                <a:srgbClr val="00B0F0"/>
              </a:solidFill>
              <a:effectLst>
                <a:outerShdw blurRad="50800" dist="38100" dir="2700000" algn="tl" rotWithShape="0">
                  <a:prstClr val="black">
                    <a:alpha val="40000"/>
                  </a:prstClr>
                </a:outerShdw>
              </a:effectLst>
              <a:latin typeface="Arial" pitchFamily="34" charset="0"/>
              <a:cs typeface="Arial" pitchFamily="34" charset="0"/>
            </a:endParaRPr>
          </a:p>
          <a:p>
            <a:pPr algn="ctr"/>
            <a:r>
              <a:rPr lang="es-ES" sz="3048" b="1" spc="47" dirty="0">
                <a:ln w="11430">
                  <a:noFill/>
                </a:ln>
                <a:solidFill>
                  <a:srgbClr val="00B0F0"/>
                </a:solidFill>
                <a:latin typeface="Arial" pitchFamily="34" charset="0"/>
                <a:cs typeface="Arial" pitchFamily="34" charset="0"/>
              </a:rPr>
              <a:t>(Del </a:t>
            </a:r>
            <a:r>
              <a:rPr lang="es-ES" sz="3048" b="1" spc="47" dirty="0" smtClean="0">
                <a:ln w="11430">
                  <a:noFill/>
                </a:ln>
                <a:solidFill>
                  <a:srgbClr val="00B0F0"/>
                </a:solidFill>
                <a:latin typeface="Arial" pitchFamily="34" charset="0"/>
                <a:cs typeface="Arial" pitchFamily="34" charset="0"/>
              </a:rPr>
              <a:t>28 de julio al 3 de agosto 2024</a:t>
            </a:r>
            <a:r>
              <a:rPr lang="es-ES" sz="3048" b="1" spc="47" dirty="0">
                <a:ln w="11430">
                  <a:noFill/>
                </a:ln>
                <a:solidFill>
                  <a:srgbClr val="00B0F0"/>
                </a:solidFill>
                <a:latin typeface="Arial" pitchFamily="34" charset="0"/>
                <a:cs typeface="Arial" pitchFamily="34" charset="0"/>
              </a:rPr>
              <a:t>)</a:t>
            </a:r>
          </a:p>
        </p:txBody>
      </p:sp>
      <p:sp>
        <p:nvSpPr>
          <p:cNvPr id="6" name="CuadroTexto 5">
            <a:extLst>
              <a:ext uri="{FF2B5EF4-FFF2-40B4-BE49-F238E27FC236}">
                <a16:creationId xmlns:a16="http://schemas.microsoft.com/office/drawing/2014/main" id="{9F193C2E-34A2-4E23-AF84-42F2E3CDC1FF}"/>
              </a:ext>
            </a:extLst>
          </p:cNvPr>
          <p:cNvSpPr txBox="1"/>
          <p:nvPr/>
        </p:nvSpPr>
        <p:spPr>
          <a:xfrm>
            <a:off x="1626235" y="5683046"/>
            <a:ext cx="7507933" cy="515494"/>
          </a:xfrm>
          <a:prstGeom prst="rect">
            <a:avLst/>
          </a:prstGeom>
          <a:noFill/>
        </p:spPr>
        <p:txBody>
          <a:bodyPr wrap="square" rtlCol="0">
            <a:spAutoFit/>
          </a:bodyPr>
          <a:lstStyle/>
          <a:p>
            <a:pPr algn="ctr"/>
            <a:r>
              <a:rPr lang="es-ES" sz="1333" b="1" dirty="0">
                <a:latin typeface="Georgia" panose="02040502050405020303" pitchFamily="18" charset="0"/>
              </a:rPr>
              <a:t>DIRECCION EJECUTIVA DEL CENTRO DE PREVENCION Y CONTROL-CPC</a:t>
            </a:r>
          </a:p>
          <a:p>
            <a:pPr algn="ctr"/>
            <a:r>
              <a:rPr lang="es-ES" sz="1333" b="1" dirty="0">
                <a:latin typeface="Georgia" panose="02040502050405020303" pitchFamily="18" charset="0"/>
              </a:rPr>
              <a:t>DIRECCION DE EPIDEMIOLOGIA </a:t>
            </a:r>
            <a:endParaRPr lang="es-PE" sz="1333" b="1" dirty="0">
              <a:latin typeface="Georgia" panose="02040502050405020303" pitchFamily="18" charset="0"/>
            </a:endParaRPr>
          </a:p>
        </p:txBody>
      </p:sp>
      <p:pic>
        <p:nvPicPr>
          <p:cNvPr id="7" name="Picture 2">
            <a:extLst>
              <a:ext uri="{FF2B5EF4-FFF2-40B4-BE49-F238E27FC236}">
                <a16:creationId xmlns:a16="http://schemas.microsoft.com/office/drawing/2014/main" id="{4BA8EF2D-1542-40E2-9E66-99BB71DF917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15197" y="4366325"/>
            <a:ext cx="2188605" cy="2045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795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0"/>
            <a:ext cx="12192000" cy="734582"/>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Número de casos de Malaria  según etapa de vida , Región Loreto </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a:t>
            </a:r>
            <a:r>
              <a:rPr lang="es-ES" sz="2286" dirty="0" smtClean="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-31 </a:t>
            </a: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- 2024. </a:t>
            </a:r>
          </a:p>
        </p:txBody>
      </p:sp>
      <p:sp>
        <p:nvSpPr>
          <p:cNvPr id="8" name="1 CuadroTexto"/>
          <p:cNvSpPr txBox="1"/>
          <p:nvPr/>
        </p:nvSpPr>
        <p:spPr>
          <a:xfrm>
            <a:off x="8737600" y="2104451"/>
            <a:ext cx="2707525" cy="3693319"/>
          </a:xfrm>
          <a:prstGeom prst="rect">
            <a:avLst/>
          </a:prstGeom>
          <a:solidFill>
            <a:schemeClr val="accent5">
              <a:lumMod val="20000"/>
              <a:lumOff val="80000"/>
            </a:schemeClr>
          </a:solidFill>
          <a:ln>
            <a:solidFill>
              <a:schemeClr val="tx1"/>
            </a:solidFill>
          </a:ln>
        </p:spPr>
        <p:txBody>
          <a:bodyPr wrap="square" rtlCol="0">
            <a:spAutoFit/>
          </a:bodyPr>
          <a:lstStyle>
            <a:defPPr>
              <a:defRPr lang="es-PE"/>
            </a:defPPr>
            <a:lvl1pPr algn="just">
              <a:defRPr b="1">
                <a:effectLst>
                  <a:outerShdw blurRad="38100" dist="38100" dir="2700000" algn="tl">
                    <a:srgbClr val="000000">
                      <a:alpha val="43137"/>
                    </a:srgbClr>
                  </a:outerShdw>
                </a:effectLst>
              </a:defRPr>
            </a:lvl1pPr>
          </a:lstStyle>
          <a:p>
            <a:pPr marL="272183" indent="-272183">
              <a:buFont typeface="Arial" panose="020B0604020202020204" pitchFamily="34" charset="0"/>
              <a:buChar char="•"/>
            </a:pPr>
            <a:r>
              <a:rPr lang="es-PE" dirty="0">
                <a:effectLst/>
                <a:latin typeface="Arial" panose="020B0604020202020204" pitchFamily="34" charset="0"/>
                <a:cs typeface="Arial" panose="020B0604020202020204" pitchFamily="34" charset="0"/>
              </a:rPr>
              <a:t>Según etapa de vida, los casos de malaria  se concentran en la etapa niño </a:t>
            </a:r>
            <a:r>
              <a:rPr lang="es-PE" dirty="0">
                <a:solidFill>
                  <a:srgbClr val="FF0000"/>
                </a:solidFill>
                <a:effectLst/>
                <a:latin typeface="Arial" panose="020B0604020202020204" pitchFamily="34" charset="0"/>
                <a:cs typeface="Arial" panose="020B0604020202020204" pitchFamily="34" charset="0"/>
              </a:rPr>
              <a:t>(</a:t>
            </a:r>
            <a:r>
              <a:rPr lang="es-PE" dirty="0" smtClean="0">
                <a:solidFill>
                  <a:srgbClr val="FF0000"/>
                </a:solidFill>
                <a:effectLst/>
                <a:latin typeface="Arial" panose="020B0604020202020204" pitchFamily="34" charset="0"/>
                <a:cs typeface="Arial" panose="020B0604020202020204" pitchFamily="34" charset="0"/>
              </a:rPr>
              <a:t>38.26%), </a:t>
            </a:r>
            <a:r>
              <a:rPr lang="es-PE" dirty="0">
                <a:effectLst/>
                <a:latin typeface="Arial" panose="020B0604020202020204" pitchFamily="34" charset="0"/>
                <a:cs typeface="Arial" panose="020B0604020202020204" pitchFamily="34" charset="0"/>
              </a:rPr>
              <a:t>lo cual demuestra transmisión autóctona en las comunidades de riesgo, seguido de los casos de malaria en la etapa adulto con el </a:t>
            </a:r>
            <a:r>
              <a:rPr lang="es-PE" dirty="0" smtClean="0">
                <a:solidFill>
                  <a:srgbClr val="FF0000"/>
                </a:solidFill>
                <a:effectLst/>
                <a:latin typeface="Arial" panose="020B0604020202020204" pitchFamily="34" charset="0"/>
                <a:cs typeface="Arial" panose="020B0604020202020204" pitchFamily="34" charset="0"/>
              </a:rPr>
              <a:t>23.67%</a:t>
            </a:r>
            <a:r>
              <a:rPr lang="es-PE" dirty="0" smtClean="0">
                <a:effectLst/>
                <a:latin typeface="Arial" panose="020B0604020202020204" pitchFamily="34" charset="0"/>
                <a:cs typeface="Arial" panose="020B0604020202020204" pitchFamily="34" charset="0"/>
              </a:rPr>
              <a:t>.  </a:t>
            </a:r>
            <a:endParaRPr lang="es-PE" dirty="0">
              <a:solidFill>
                <a:srgbClr val="FF0000"/>
              </a:solidFill>
              <a:effectLst/>
              <a:latin typeface="Arial" panose="020B0604020202020204" pitchFamily="34" charset="0"/>
              <a:cs typeface="Arial" panose="020B0604020202020204" pitchFamily="34" charset="0"/>
            </a:endParaRPr>
          </a:p>
        </p:txBody>
      </p:sp>
      <p:sp>
        <p:nvSpPr>
          <p:cNvPr id="10" name="CuadroTexto 9">
            <a:extLst>
              <a:ext uri="{FF2B5EF4-FFF2-40B4-BE49-F238E27FC236}">
                <a16:creationId xmlns:a16="http://schemas.microsoft.com/office/drawing/2014/main" id="{69C22991-42E9-4FA2-BE87-F5FE6DE35B9A}"/>
              </a:ext>
            </a:extLst>
          </p:cNvPr>
          <p:cNvSpPr txBox="1"/>
          <p:nvPr/>
        </p:nvSpPr>
        <p:spPr>
          <a:xfrm>
            <a:off x="8428809" y="925486"/>
            <a:ext cx="2012425" cy="356123"/>
          </a:xfrm>
          <a:prstGeom prst="rect">
            <a:avLst/>
          </a:prstGeom>
          <a:noFill/>
        </p:spPr>
        <p:txBody>
          <a:bodyPr wrap="square" rtlCol="0">
            <a:spAutoFit/>
          </a:bodyPr>
          <a:lstStyle/>
          <a:p>
            <a:endParaRPr lang="es-MX" sz="1714" dirty="0"/>
          </a:p>
        </p:txBody>
      </p:sp>
      <p:sp>
        <p:nvSpPr>
          <p:cNvPr id="9" name="CuadroTexto 8">
            <a:extLst>
              <a:ext uri="{FF2B5EF4-FFF2-40B4-BE49-F238E27FC236}">
                <a16:creationId xmlns:a16="http://schemas.microsoft.com/office/drawing/2014/main" id="{77AF5BF9-4CC9-48D2-8B1C-2EBBABB43E19}"/>
              </a:ext>
            </a:extLst>
          </p:cNvPr>
          <p:cNvSpPr txBox="1"/>
          <p:nvPr/>
        </p:nvSpPr>
        <p:spPr>
          <a:xfrm>
            <a:off x="4254500" y="6604404"/>
            <a:ext cx="4805332" cy="253596"/>
          </a:xfrm>
          <a:prstGeom prst="rect">
            <a:avLst/>
          </a:prstGeom>
          <a:noFill/>
        </p:spPr>
        <p:txBody>
          <a:bodyPr wrap="square" rtlCol="0">
            <a:spAutoFit/>
          </a:bodyPr>
          <a:lstStyle/>
          <a:p>
            <a:r>
              <a:rPr lang="es-MX" sz="1048" dirty="0"/>
              <a:t>Fuente: Base de datos del Noti Web de la Dirección de Epidemiología- GERESA Loreto</a:t>
            </a:r>
          </a:p>
        </p:txBody>
      </p:sp>
      <p:pic>
        <p:nvPicPr>
          <p:cNvPr id="2" name="Imagen 1"/>
          <p:cNvPicPr>
            <a:picLocks noChangeAspect="1"/>
          </p:cNvPicPr>
          <p:nvPr/>
        </p:nvPicPr>
        <p:blipFill>
          <a:blip r:embed="rId2"/>
          <a:stretch>
            <a:fillRect/>
          </a:stretch>
        </p:blipFill>
        <p:spPr>
          <a:xfrm>
            <a:off x="634249" y="925486"/>
            <a:ext cx="7794560" cy="5662657"/>
          </a:xfrm>
          <a:prstGeom prst="rect">
            <a:avLst/>
          </a:prstGeom>
        </p:spPr>
      </p:pic>
    </p:spTree>
    <p:extLst>
      <p:ext uri="{BB962C8B-B14F-4D97-AF65-F5344CB8AC3E}">
        <p14:creationId xmlns:p14="http://schemas.microsoft.com/office/powerpoint/2010/main" val="18952947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12872B6-A697-42C4-A086-A02C28E1DABB}"/>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203539" y="1795000"/>
            <a:ext cx="3665247" cy="3982707"/>
          </a:xfrm>
          <a:prstGeom prst="rect">
            <a:avLst/>
          </a:prstGeom>
          <a:blipFill>
            <a:blip r:embed="rId3">
              <a:lum bright="70000" contrast="-70000"/>
            </a:blip>
            <a:tile tx="0" ty="0" sx="100000" sy="100000" flip="none" algn="tl"/>
          </a:blipFill>
        </p:spPr>
      </p:pic>
      <p:sp>
        <p:nvSpPr>
          <p:cNvPr id="5" name="Título 3">
            <a:extLst>
              <a:ext uri="{FF2B5EF4-FFF2-40B4-BE49-F238E27FC236}">
                <a16:creationId xmlns:a16="http://schemas.microsoft.com/office/drawing/2014/main" id="{B8482696-5865-40B5-976E-9DDB27C8A006}"/>
              </a:ext>
            </a:extLst>
          </p:cNvPr>
          <p:cNvSpPr txBox="1">
            <a:spLocks/>
          </p:cNvSpPr>
          <p:nvPr/>
        </p:nvSpPr>
        <p:spPr>
          <a:xfrm>
            <a:off x="5162176" y="2869880"/>
            <a:ext cx="5027311" cy="1027394"/>
          </a:xfrm>
          <a:prstGeom prst="rect">
            <a:avLst/>
          </a:prstGeom>
          <a:solidFill>
            <a:schemeClr val="accent5">
              <a:lumMod val="20000"/>
              <a:lumOff val="80000"/>
            </a:schemeClr>
          </a:solidFill>
        </p:spPr>
        <p:txBody>
          <a:bodyPr vert="horz" lIns="87105" tIns="43552" rIns="87105" bIns="4355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6287" b="1" dirty="0">
                <a:solidFill>
                  <a:schemeClr val="accent6">
                    <a:lumMod val="50000"/>
                  </a:schemeClr>
                </a:solidFill>
                <a:latin typeface="Algerian" panose="04020705040A02060702" pitchFamily="82" charset="0"/>
              </a:rPr>
              <a:t>DENGUE</a:t>
            </a:r>
          </a:p>
        </p:txBody>
      </p:sp>
    </p:spTree>
    <p:extLst>
      <p:ext uri="{BB962C8B-B14F-4D97-AF65-F5344CB8AC3E}">
        <p14:creationId xmlns:p14="http://schemas.microsoft.com/office/powerpoint/2010/main" val="10198204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8 CuadroTexto"/>
          <p:cNvSpPr txBox="1"/>
          <p:nvPr/>
        </p:nvSpPr>
        <p:spPr>
          <a:xfrm>
            <a:off x="73572" y="5544671"/>
            <a:ext cx="11973116" cy="1288430"/>
          </a:xfrm>
          <a:prstGeom prst="rect">
            <a:avLst/>
          </a:prstGeom>
          <a:solidFill>
            <a:schemeClr val="accent5">
              <a:lumMod val="20000"/>
              <a:lumOff val="80000"/>
            </a:schemeClr>
          </a:solidFill>
          <a:ln>
            <a:solidFill>
              <a:schemeClr val="tx1"/>
            </a:solidFill>
          </a:ln>
        </p:spPr>
        <p:txBody>
          <a:bodyPr wrap="square" rtlCol="0">
            <a:spAutoFit/>
          </a:bodyPr>
          <a:lstStyle>
            <a:defPPr>
              <a:defRPr lang="es-PE"/>
            </a:defPPr>
            <a:lvl1pPr algn="just">
              <a:defRPr sz="1600" b="1">
                <a:effectLst/>
              </a:defRPr>
            </a:lvl1pPr>
          </a:lstStyle>
          <a:p>
            <a:r>
              <a:rPr lang="es-PE" sz="1524" dirty="0">
                <a:latin typeface="Arial" panose="020B0604020202020204" pitchFamily="34" charset="0"/>
                <a:cs typeface="Arial" panose="020B0604020202020204" pitchFamily="34" charset="0"/>
              </a:rPr>
              <a:t>Hasta  la SE </a:t>
            </a:r>
            <a:r>
              <a:rPr lang="es-PE" sz="1524" dirty="0" smtClean="0">
                <a:latin typeface="Arial" panose="020B0604020202020204" pitchFamily="34" charset="0"/>
                <a:cs typeface="Arial" panose="020B0604020202020204" pitchFamily="34" charset="0"/>
              </a:rPr>
              <a:t>31-2024 </a:t>
            </a:r>
            <a:r>
              <a:rPr lang="es-PE" sz="1524" dirty="0">
                <a:latin typeface="Arial" panose="020B0604020202020204" pitchFamily="34" charset="0"/>
                <a:cs typeface="Arial" panose="020B0604020202020204" pitchFamily="34" charset="0"/>
              </a:rPr>
              <a:t>se reportó </a:t>
            </a:r>
            <a:r>
              <a:rPr lang="es-PE" sz="1524" dirty="0" smtClean="0">
                <a:latin typeface="Arial" panose="020B0604020202020204" pitchFamily="34" charset="0"/>
                <a:cs typeface="Arial" panose="020B0604020202020204" pitchFamily="34" charset="0"/>
              </a:rPr>
              <a:t>4,622 </a:t>
            </a:r>
            <a:r>
              <a:rPr lang="es-PE" sz="1524" dirty="0">
                <a:latin typeface="Arial" panose="020B0604020202020204" pitchFamily="34" charset="0"/>
                <a:cs typeface="Arial" panose="020B0604020202020204" pitchFamily="34" charset="0"/>
              </a:rPr>
              <a:t>casos de dengue: </a:t>
            </a:r>
            <a:r>
              <a:rPr lang="es-PE" sz="1524" dirty="0" smtClean="0">
                <a:latin typeface="Arial" panose="020B0604020202020204" pitchFamily="34" charset="0"/>
                <a:cs typeface="Arial" panose="020B0604020202020204" pitchFamily="34" charset="0"/>
              </a:rPr>
              <a:t>2,481 </a:t>
            </a:r>
            <a:r>
              <a:rPr lang="es-PE" sz="1524" dirty="0">
                <a:latin typeface="Arial" panose="020B0604020202020204" pitchFamily="34" charset="0"/>
                <a:cs typeface="Arial" panose="020B0604020202020204" pitchFamily="34" charset="0"/>
              </a:rPr>
              <a:t>(</a:t>
            </a:r>
            <a:r>
              <a:rPr lang="es-PE" sz="1524" dirty="0" smtClean="0">
                <a:solidFill>
                  <a:srgbClr val="FF0000"/>
                </a:solidFill>
                <a:latin typeface="Arial" panose="020B0604020202020204" pitchFamily="34" charset="0"/>
                <a:cs typeface="Arial" panose="020B0604020202020204" pitchFamily="34" charset="0"/>
              </a:rPr>
              <a:t>53.68%</a:t>
            </a:r>
            <a:r>
              <a:rPr lang="es-PE" sz="1524" dirty="0" smtClean="0">
                <a:latin typeface="Arial" panose="020B0604020202020204" pitchFamily="34" charset="0"/>
                <a:cs typeface="Arial" panose="020B0604020202020204" pitchFamily="34" charset="0"/>
              </a:rPr>
              <a:t>) </a:t>
            </a:r>
            <a:r>
              <a:rPr lang="es-PE" sz="1524" dirty="0">
                <a:latin typeface="Arial" panose="020B0604020202020204" pitchFamily="34" charset="0"/>
                <a:cs typeface="Arial" panose="020B0604020202020204" pitchFamily="34" charset="0"/>
              </a:rPr>
              <a:t>son confirmados y </a:t>
            </a:r>
            <a:r>
              <a:rPr lang="es-PE" sz="1524" dirty="0" smtClean="0">
                <a:latin typeface="Arial" panose="020B0604020202020204" pitchFamily="34" charset="0"/>
                <a:cs typeface="Arial" panose="020B0604020202020204" pitchFamily="34" charset="0"/>
              </a:rPr>
              <a:t>2,141 </a:t>
            </a:r>
            <a:r>
              <a:rPr lang="es-PE" sz="1524" dirty="0">
                <a:latin typeface="Arial" panose="020B0604020202020204" pitchFamily="34" charset="0"/>
                <a:cs typeface="Arial" panose="020B0604020202020204" pitchFamily="34" charset="0"/>
              </a:rPr>
              <a:t>(</a:t>
            </a:r>
            <a:r>
              <a:rPr lang="es-PE" sz="1524" dirty="0" smtClean="0">
                <a:solidFill>
                  <a:srgbClr val="FF0000"/>
                </a:solidFill>
                <a:latin typeface="Arial" panose="020B0604020202020204" pitchFamily="34" charset="0"/>
                <a:cs typeface="Arial" panose="020B0604020202020204" pitchFamily="34" charset="0"/>
              </a:rPr>
              <a:t>46.32%</a:t>
            </a:r>
            <a:r>
              <a:rPr lang="es-PE" sz="1524" dirty="0" smtClean="0">
                <a:latin typeface="Arial" panose="020B0604020202020204" pitchFamily="34" charset="0"/>
                <a:cs typeface="Arial" panose="020B0604020202020204" pitchFamily="34" charset="0"/>
              </a:rPr>
              <a:t>) </a:t>
            </a:r>
            <a:r>
              <a:rPr lang="es-PE" sz="1524" dirty="0">
                <a:latin typeface="Arial" panose="020B0604020202020204" pitchFamily="34" charset="0"/>
                <a:cs typeface="Arial" panose="020B0604020202020204" pitchFamily="34" charset="0"/>
              </a:rPr>
              <a:t>son probables en espera de su clasificación final.  Se reportaron </a:t>
            </a:r>
            <a:r>
              <a:rPr lang="es-PE" sz="1524" dirty="0" smtClean="0">
                <a:latin typeface="Arial" panose="020B0604020202020204" pitchFamily="34" charset="0"/>
                <a:cs typeface="Arial" panose="020B0604020202020204" pitchFamily="34" charset="0"/>
              </a:rPr>
              <a:t>4,132 </a:t>
            </a:r>
            <a:r>
              <a:rPr lang="es-PE" sz="1524" dirty="0">
                <a:latin typeface="Arial" panose="020B0604020202020204" pitchFamily="34" charset="0"/>
                <a:cs typeface="Arial" panose="020B0604020202020204" pitchFamily="34" charset="0"/>
              </a:rPr>
              <a:t>(</a:t>
            </a:r>
            <a:r>
              <a:rPr lang="es-PE" sz="1524" dirty="0" smtClean="0">
                <a:solidFill>
                  <a:srgbClr val="FF0000"/>
                </a:solidFill>
                <a:latin typeface="Arial" panose="020B0604020202020204" pitchFamily="34" charset="0"/>
                <a:cs typeface="Arial" panose="020B0604020202020204" pitchFamily="34" charset="0"/>
              </a:rPr>
              <a:t>89.40%</a:t>
            </a:r>
            <a:r>
              <a:rPr lang="es-PE" sz="1524" dirty="0" smtClean="0">
                <a:latin typeface="Arial" panose="020B0604020202020204" pitchFamily="34" charset="0"/>
                <a:cs typeface="Arial" panose="020B0604020202020204" pitchFamily="34" charset="0"/>
              </a:rPr>
              <a:t>) </a:t>
            </a:r>
            <a:r>
              <a:rPr lang="es-PE" sz="1524" dirty="0">
                <a:latin typeface="Arial" panose="020B0604020202020204" pitchFamily="34" charset="0"/>
                <a:cs typeface="Arial" panose="020B0604020202020204" pitchFamily="34" charset="0"/>
              </a:rPr>
              <a:t>casos Dengue Sin Señales de Alarma, </a:t>
            </a:r>
            <a:r>
              <a:rPr lang="es-PE" sz="1524" dirty="0" smtClean="0">
                <a:latin typeface="Arial" panose="020B0604020202020204" pitchFamily="34" charset="0"/>
                <a:cs typeface="Arial" panose="020B0604020202020204" pitchFamily="34" charset="0"/>
              </a:rPr>
              <a:t>488 </a:t>
            </a:r>
            <a:r>
              <a:rPr lang="es-PE" sz="1524" dirty="0">
                <a:latin typeface="Arial" panose="020B0604020202020204" pitchFamily="34" charset="0"/>
                <a:cs typeface="Arial" panose="020B0604020202020204" pitchFamily="34" charset="0"/>
              </a:rPr>
              <a:t>(</a:t>
            </a:r>
            <a:r>
              <a:rPr lang="es-PE" sz="1524" dirty="0" smtClean="0">
                <a:solidFill>
                  <a:srgbClr val="FF0000"/>
                </a:solidFill>
                <a:latin typeface="Arial" panose="020B0604020202020204" pitchFamily="34" charset="0"/>
                <a:cs typeface="Arial" panose="020B0604020202020204" pitchFamily="34" charset="0"/>
              </a:rPr>
              <a:t>10.56%</a:t>
            </a:r>
            <a:r>
              <a:rPr lang="es-PE" sz="1524" dirty="0" smtClean="0">
                <a:latin typeface="Arial" panose="020B0604020202020204" pitchFamily="34" charset="0"/>
                <a:cs typeface="Arial" panose="020B0604020202020204" pitchFamily="34" charset="0"/>
              </a:rPr>
              <a:t>) </a:t>
            </a:r>
            <a:r>
              <a:rPr lang="es-PE" sz="1524" dirty="0">
                <a:latin typeface="Arial" panose="020B0604020202020204" pitchFamily="34" charset="0"/>
                <a:cs typeface="Arial" panose="020B0604020202020204" pitchFamily="34" charset="0"/>
              </a:rPr>
              <a:t>casos Dengue con signos de alarma y </a:t>
            </a:r>
            <a:r>
              <a:rPr lang="es-PE" sz="1524" dirty="0" smtClean="0">
                <a:latin typeface="Arial" panose="020B0604020202020204" pitchFamily="34" charset="0"/>
                <a:cs typeface="Arial" panose="020B0604020202020204" pitchFamily="34" charset="0"/>
              </a:rPr>
              <a:t>02 </a:t>
            </a:r>
            <a:r>
              <a:rPr lang="es-PE" sz="1524" dirty="0">
                <a:latin typeface="Arial" panose="020B0604020202020204" pitchFamily="34" charset="0"/>
                <a:cs typeface="Arial" panose="020B0604020202020204" pitchFamily="34" charset="0"/>
              </a:rPr>
              <a:t>casos de Dengue Grave (</a:t>
            </a:r>
            <a:r>
              <a:rPr lang="es-PE" sz="1524" dirty="0" smtClean="0">
                <a:solidFill>
                  <a:srgbClr val="FF0000"/>
                </a:solidFill>
                <a:latin typeface="Arial" panose="020B0604020202020204" pitchFamily="34" charset="0"/>
                <a:cs typeface="Arial" panose="020B0604020202020204" pitchFamily="34" charset="0"/>
              </a:rPr>
              <a:t>0.04%</a:t>
            </a:r>
            <a:r>
              <a:rPr lang="es-PE" sz="1524" dirty="0" smtClean="0">
                <a:latin typeface="Arial" panose="020B0604020202020204" pitchFamily="34" charset="0"/>
                <a:cs typeface="Arial" panose="020B0604020202020204" pitchFamily="34" charset="0"/>
              </a:rPr>
              <a:t>), </a:t>
            </a:r>
            <a:r>
              <a:rPr lang="es-PE" sz="1524" dirty="0">
                <a:latin typeface="Arial" panose="020B0604020202020204" pitchFamily="34" charset="0"/>
                <a:cs typeface="Arial" panose="020B0604020202020204" pitchFamily="34" charset="0"/>
              </a:rPr>
              <a:t>no se reportaron fallecidos hasta la presente semana. Se observa que desde las primeras semanas del año 2024, los casos se fueron incrementando hasta llegar a </a:t>
            </a:r>
            <a:r>
              <a:rPr lang="es-PE" dirty="0" smtClean="0">
                <a:latin typeface="Arial" panose="020B0604020202020204" pitchFamily="34" charset="0"/>
                <a:cs typeface="Arial" panose="020B0604020202020204" pitchFamily="34" charset="0"/>
              </a:rPr>
              <a:t>zona epidémica, en las últimas semana se mantiene oscilante en Zona de Alarma.</a:t>
            </a:r>
            <a:endParaRPr lang="es-PE" dirty="0">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E3161B25-8031-4511-807C-3C7F6E5667B4}"/>
              </a:ext>
            </a:extLst>
          </p:cNvPr>
          <p:cNvSpPr txBox="1"/>
          <p:nvPr/>
        </p:nvSpPr>
        <p:spPr>
          <a:xfrm>
            <a:off x="225975" y="5252484"/>
            <a:ext cx="4805332" cy="224357"/>
          </a:xfrm>
          <a:prstGeom prst="rect">
            <a:avLst/>
          </a:prstGeom>
          <a:noFill/>
        </p:spPr>
        <p:txBody>
          <a:bodyPr wrap="square" rtlCol="0">
            <a:spAutoFit/>
          </a:bodyPr>
          <a:lstStyle/>
          <a:p>
            <a:r>
              <a:rPr lang="es-MX" sz="858" dirty="0"/>
              <a:t>Fuente: Base de datos del Noti Web de la Dirección de Epidemiología- GERESA Loreto</a:t>
            </a:r>
          </a:p>
        </p:txBody>
      </p:sp>
      <p:pic>
        <p:nvPicPr>
          <p:cNvPr id="2" name="Imagen 1"/>
          <p:cNvPicPr>
            <a:picLocks noChangeAspect="1"/>
          </p:cNvPicPr>
          <p:nvPr/>
        </p:nvPicPr>
        <p:blipFill>
          <a:blip r:embed="rId3"/>
          <a:stretch>
            <a:fillRect/>
          </a:stretch>
        </p:blipFill>
        <p:spPr>
          <a:xfrm>
            <a:off x="1614309" y="132325"/>
            <a:ext cx="8587857" cy="5232337"/>
          </a:xfrm>
          <a:prstGeom prst="rect">
            <a:avLst/>
          </a:prstGeom>
        </p:spPr>
      </p:pic>
    </p:spTree>
    <p:extLst>
      <p:ext uri="{BB962C8B-B14F-4D97-AF65-F5344CB8AC3E}">
        <p14:creationId xmlns:p14="http://schemas.microsoft.com/office/powerpoint/2010/main" val="23722535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26203" y="1080445"/>
            <a:ext cx="3130655" cy="800219"/>
          </a:xfrm>
          <a:prstGeom prst="rect">
            <a:avLst/>
          </a:prstGeom>
          <a:ln w="190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dirty="0"/>
              <a:t> </a:t>
            </a:r>
            <a:r>
              <a:rPr lang="es-MX" sz="2800" b="1" dirty="0" smtClean="0"/>
              <a:t>4,622</a:t>
            </a:r>
            <a:endParaRPr lang="es-MX" sz="2800" b="1" dirty="0"/>
          </a:p>
          <a:p>
            <a:pPr algn="ctr"/>
            <a:r>
              <a:rPr lang="es-MX" dirty="0"/>
              <a:t>Casos Totales</a:t>
            </a:r>
            <a:endParaRPr lang="es-PE" dirty="0"/>
          </a:p>
        </p:txBody>
      </p:sp>
      <p:sp>
        <p:nvSpPr>
          <p:cNvPr id="8" name="CuadroTexto 7"/>
          <p:cNvSpPr txBox="1"/>
          <p:nvPr/>
        </p:nvSpPr>
        <p:spPr>
          <a:xfrm>
            <a:off x="402960" y="2035177"/>
            <a:ext cx="3099659" cy="830997"/>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sz="2800" b="1" dirty="0" smtClean="0"/>
              <a:t>2,481</a:t>
            </a:r>
            <a:endParaRPr lang="es-MX" sz="2800" b="1" dirty="0"/>
          </a:p>
          <a:p>
            <a:pPr algn="ctr"/>
            <a:r>
              <a:rPr lang="es-MX" sz="2000" dirty="0"/>
              <a:t>Casos confirmados</a:t>
            </a:r>
            <a:endParaRPr lang="es-PE" sz="2000" dirty="0"/>
          </a:p>
        </p:txBody>
      </p:sp>
      <p:sp>
        <p:nvSpPr>
          <p:cNvPr id="9" name="CuadroTexto 8"/>
          <p:cNvSpPr txBox="1"/>
          <p:nvPr/>
        </p:nvSpPr>
        <p:spPr>
          <a:xfrm>
            <a:off x="387460" y="3078728"/>
            <a:ext cx="3130657" cy="800219"/>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sz="2800" b="1" dirty="0" smtClean="0"/>
              <a:t>2,141</a:t>
            </a:r>
            <a:endParaRPr lang="es-MX" sz="2800" b="1" dirty="0"/>
          </a:p>
          <a:p>
            <a:pPr algn="ctr"/>
            <a:r>
              <a:rPr lang="es-MX" dirty="0"/>
              <a:t>Casos Probables</a:t>
            </a:r>
            <a:endParaRPr lang="es-PE" dirty="0"/>
          </a:p>
        </p:txBody>
      </p:sp>
      <p:sp>
        <p:nvSpPr>
          <p:cNvPr id="10" name="CuadroTexto 9"/>
          <p:cNvSpPr txBox="1"/>
          <p:nvPr/>
        </p:nvSpPr>
        <p:spPr>
          <a:xfrm>
            <a:off x="402960" y="4257472"/>
            <a:ext cx="3115151" cy="1077218"/>
          </a:xfrm>
          <a:prstGeom prst="rect">
            <a:avLst/>
          </a:prstGeom>
          <a:ln w="190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MX" sz="2800" b="1" dirty="0"/>
              <a:t>                00</a:t>
            </a:r>
          </a:p>
          <a:p>
            <a:pPr algn="ctr"/>
            <a:r>
              <a:rPr lang="es-MX" dirty="0"/>
              <a:t>Fallecidos</a:t>
            </a:r>
          </a:p>
          <a:p>
            <a:r>
              <a:rPr lang="es-MX" dirty="0"/>
              <a:t> </a:t>
            </a:r>
            <a:endParaRPr lang="es-PE" dirty="0"/>
          </a:p>
        </p:txBody>
      </p:sp>
      <p:sp>
        <p:nvSpPr>
          <p:cNvPr id="11" name="CuadroTexto 10"/>
          <p:cNvSpPr txBox="1"/>
          <p:nvPr/>
        </p:nvSpPr>
        <p:spPr>
          <a:xfrm>
            <a:off x="387460" y="5531685"/>
            <a:ext cx="3169398" cy="1077218"/>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sz="2800" b="1" dirty="0" smtClean="0">
                <a:solidFill>
                  <a:schemeClr val="tx1"/>
                </a:solidFill>
              </a:rPr>
              <a:t>15</a:t>
            </a:r>
            <a:endParaRPr lang="es-MX" sz="2800" b="1" dirty="0">
              <a:solidFill>
                <a:schemeClr val="tx1"/>
              </a:solidFill>
            </a:endParaRPr>
          </a:p>
          <a:p>
            <a:pPr algn="ctr"/>
            <a:r>
              <a:rPr lang="es-MX" dirty="0"/>
              <a:t>(corte </a:t>
            </a:r>
            <a:r>
              <a:rPr lang="es-MX" dirty="0" smtClean="0"/>
              <a:t>09/08/2024</a:t>
            </a:r>
            <a:r>
              <a:rPr lang="es-MX" dirty="0"/>
              <a:t>) </a:t>
            </a:r>
            <a:r>
              <a:rPr lang="es-MX" b="1" dirty="0"/>
              <a:t>Hospitalizados</a:t>
            </a:r>
            <a:endParaRPr lang="es-PE" b="1" dirty="0"/>
          </a:p>
        </p:txBody>
      </p:sp>
      <p:sp>
        <p:nvSpPr>
          <p:cNvPr id="13" name="CuadroTexto 12"/>
          <p:cNvSpPr txBox="1"/>
          <p:nvPr/>
        </p:nvSpPr>
        <p:spPr>
          <a:xfrm>
            <a:off x="1128348" y="200914"/>
            <a:ext cx="10033638"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MX" sz="3200" b="1" dirty="0"/>
              <a:t>Resumen Situación del Dengue en Loreto S.E </a:t>
            </a:r>
            <a:r>
              <a:rPr lang="es-MX" sz="3200" b="1" dirty="0" smtClean="0"/>
              <a:t>1-31-2024</a:t>
            </a:r>
            <a:endParaRPr lang="es-PE" sz="3200" b="1" dirty="0"/>
          </a:p>
        </p:txBody>
      </p:sp>
      <p:sp>
        <p:nvSpPr>
          <p:cNvPr id="14" name="CuadroTexto 13">
            <a:extLst>
              <a:ext uri="{FF2B5EF4-FFF2-40B4-BE49-F238E27FC236}">
                <a16:creationId xmlns:a16="http://schemas.microsoft.com/office/drawing/2014/main" id="{9F45EC7B-3883-476A-8AA8-825085C9E3E4}"/>
              </a:ext>
            </a:extLst>
          </p:cNvPr>
          <p:cNvSpPr txBox="1"/>
          <p:nvPr/>
        </p:nvSpPr>
        <p:spPr>
          <a:xfrm>
            <a:off x="3741595" y="6513514"/>
            <a:ext cx="4805332" cy="224357"/>
          </a:xfrm>
          <a:prstGeom prst="rect">
            <a:avLst/>
          </a:prstGeom>
          <a:noFill/>
        </p:spPr>
        <p:txBody>
          <a:bodyPr wrap="square" rtlCol="0">
            <a:spAutoFit/>
          </a:bodyPr>
          <a:lstStyle/>
          <a:p>
            <a:r>
              <a:rPr lang="es-MX" sz="858" dirty="0"/>
              <a:t>Fuente: Base de datos del Noti Web de la Dirección de Epidemiología- GERESA Loreto</a:t>
            </a:r>
          </a:p>
        </p:txBody>
      </p:sp>
      <p:pic>
        <p:nvPicPr>
          <p:cNvPr id="3" name="Imagen 2"/>
          <p:cNvPicPr>
            <a:picLocks noChangeAspect="1"/>
          </p:cNvPicPr>
          <p:nvPr/>
        </p:nvPicPr>
        <p:blipFill>
          <a:blip r:embed="rId2"/>
          <a:stretch>
            <a:fillRect/>
          </a:stretch>
        </p:blipFill>
        <p:spPr>
          <a:xfrm>
            <a:off x="3728387" y="855605"/>
            <a:ext cx="4002172" cy="5657909"/>
          </a:xfrm>
          <a:prstGeom prst="rect">
            <a:avLst/>
          </a:prstGeom>
        </p:spPr>
      </p:pic>
      <p:pic>
        <p:nvPicPr>
          <p:cNvPr id="2" name="Imagen 1"/>
          <p:cNvPicPr>
            <a:picLocks noChangeAspect="1"/>
          </p:cNvPicPr>
          <p:nvPr/>
        </p:nvPicPr>
        <p:blipFill>
          <a:blip r:embed="rId3"/>
          <a:stretch>
            <a:fillRect/>
          </a:stretch>
        </p:blipFill>
        <p:spPr>
          <a:xfrm>
            <a:off x="7887357" y="897982"/>
            <a:ext cx="3819221" cy="5708134"/>
          </a:xfrm>
          <a:prstGeom prst="rect">
            <a:avLst/>
          </a:prstGeom>
        </p:spPr>
      </p:pic>
    </p:spTree>
    <p:extLst>
      <p:ext uri="{BB962C8B-B14F-4D97-AF65-F5344CB8AC3E}">
        <p14:creationId xmlns:p14="http://schemas.microsoft.com/office/powerpoint/2010/main" val="2499723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24442"/>
            <a:ext cx="12192000" cy="793780"/>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Casos de Dengue notificados por tipo de diagnóstico según etapas de vida y sexo. Región Loreto </a:t>
            </a:r>
            <a:r>
              <a:rPr lang="es-ES" sz="2286"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SE1-SE 31 </a:t>
            </a: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- 2024. </a:t>
            </a:r>
          </a:p>
        </p:txBody>
      </p:sp>
      <p:sp>
        <p:nvSpPr>
          <p:cNvPr id="6" name="CuadroTexto 5">
            <a:extLst>
              <a:ext uri="{FF2B5EF4-FFF2-40B4-BE49-F238E27FC236}">
                <a16:creationId xmlns:a16="http://schemas.microsoft.com/office/drawing/2014/main" id="{32F9F120-7062-4606-BE17-9315234C49B2}"/>
              </a:ext>
            </a:extLst>
          </p:cNvPr>
          <p:cNvSpPr txBox="1"/>
          <p:nvPr/>
        </p:nvSpPr>
        <p:spPr>
          <a:xfrm>
            <a:off x="8785220" y="1199618"/>
            <a:ext cx="2436889" cy="5016758"/>
          </a:xfrm>
          <a:prstGeom prst="rect">
            <a:avLst/>
          </a:prstGeom>
          <a:solidFill>
            <a:schemeClr val="bg1"/>
          </a:solidFill>
          <a:ln>
            <a:solidFill>
              <a:schemeClr val="tx1"/>
            </a:solidFill>
          </a:ln>
        </p:spPr>
        <p:txBody>
          <a:bodyPr wrap="square" rtlCol="0">
            <a:spAutoFit/>
          </a:bodyPr>
          <a:lstStyle>
            <a:defPPr>
              <a:defRPr lang="es-PE"/>
            </a:defPPr>
            <a:lvl1pPr algn="just">
              <a:defRPr sz="1600" b="1">
                <a:effectLst/>
              </a:defRPr>
            </a:lvl1pPr>
          </a:lstStyle>
          <a:p>
            <a:r>
              <a:rPr lang="es-ES" dirty="0">
                <a:latin typeface="Arial" panose="020B0604020202020204" pitchFamily="34" charset="0"/>
                <a:cs typeface="Arial" panose="020B0604020202020204" pitchFamily="34" charset="0"/>
              </a:rPr>
              <a:t>Hasta la </a:t>
            </a:r>
            <a:r>
              <a:rPr lang="es-ES" dirty="0" smtClean="0">
                <a:latin typeface="Arial" panose="020B0604020202020204" pitchFamily="34" charset="0"/>
                <a:cs typeface="Arial" panose="020B0604020202020204" pitchFamily="34" charset="0"/>
              </a:rPr>
              <a:t>S.E.31-2024</a:t>
            </a:r>
            <a:r>
              <a:rPr lang="es-ES" dirty="0">
                <a:latin typeface="Arial" panose="020B0604020202020204" pitchFamily="34" charset="0"/>
                <a:cs typeface="Arial" panose="020B0604020202020204" pitchFamily="34" charset="0"/>
              </a:rPr>
              <a:t>. La etapa adulto y la etapa de vida </a:t>
            </a:r>
            <a:r>
              <a:rPr lang="es-ES" dirty="0" smtClean="0">
                <a:latin typeface="Arial" panose="020B0604020202020204" pitchFamily="34" charset="0"/>
                <a:cs typeface="Arial" panose="020B0604020202020204" pitchFamily="34" charset="0"/>
              </a:rPr>
              <a:t>Adulto y Niño</a:t>
            </a:r>
            <a:r>
              <a:rPr lang="es-ES" dirty="0">
                <a:latin typeface="Arial" panose="020B0604020202020204" pitchFamily="34" charset="0"/>
                <a:cs typeface="Arial" panose="020B0604020202020204" pitchFamily="34" charset="0"/>
              </a:rPr>
              <a:t>, son las etapas de vida más afectadas por dengue, con </a:t>
            </a:r>
            <a:r>
              <a:rPr lang="es-ES" dirty="0">
                <a:solidFill>
                  <a:srgbClr val="FF0000"/>
                </a:solidFill>
                <a:latin typeface="Arial" panose="020B0604020202020204" pitchFamily="34" charset="0"/>
                <a:cs typeface="Arial" panose="020B0604020202020204" pitchFamily="34" charset="0"/>
              </a:rPr>
              <a:t>el </a:t>
            </a:r>
            <a:r>
              <a:rPr lang="es-ES" dirty="0" smtClean="0">
                <a:solidFill>
                  <a:srgbClr val="FF0000"/>
                </a:solidFill>
                <a:latin typeface="Arial" panose="020B0604020202020204" pitchFamily="34" charset="0"/>
                <a:cs typeface="Arial" panose="020B0604020202020204" pitchFamily="34" charset="0"/>
              </a:rPr>
              <a:t>28.10% </a:t>
            </a:r>
            <a:r>
              <a:rPr lang="es-ES" dirty="0">
                <a:latin typeface="Arial" panose="020B0604020202020204" pitchFamily="34" charset="0"/>
                <a:cs typeface="Arial" panose="020B0604020202020204" pitchFamily="34" charset="0"/>
              </a:rPr>
              <a:t>y </a:t>
            </a:r>
            <a:r>
              <a:rPr lang="es-ES" dirty="0">
                <a:solidFill>
                  <a:srgbClr val="FF0000"/>
                </a:solidFill>
                <a:latin typeface="Arial" panose="020B0604020202020204" pitchFamily="34" charset="0"/>
                <a:cs typeface="Arial" panose="020B0604020202020204" pitchFamily="34" charset="0"/>
              </a:rPr>
              <a:t>el </a:t>
            </a:r>
            <a:r>
              <a:rPr lang="es-ES" dirty="0" smtClean="0">
                <a:solidFill>
                  <a:srgbClr val="FF0000"/>
                </a:solidFill>
                <a:latin typeface="Arial" panose="020B0604020202020204" pitchFamily="34" charset="0"/>
                <a:cs typeface="Arial" panose="020B0604020202020204" pitchFamily="34" charset="0"/>
              </a:rPr>
              <a:t>27.96% </a:t>
            </a:r>
            <a:r>
              <a:rPr lang="es-ES" dirty="0" smtClean="0">
                <a:latin typeface="Arial" panose="020B0604020202020204" pitchFamily="34" charset="0"/>
                <a:cs typeface="Arial" panose="020B0604020202020204" pitchFamily="34" charset="0"/>
              </a:rPr>
              <a:t> </a:t>
            </a:r>
            <a:r>
              <a:rPr lang="es-ES" dirty="0">
                <a:latin typeface="Arial" panose="020B0604020202020204" pitchFamily="34" charset="0"/>
                <a:cs typeface="Arial" panose="020B0604020202020204" pitchFamily="34" charset="0"/>
              </a:rPr>
              <a:t>r</a:t>
            </a:r>
            <a:r>
              <a:rPr lang="es-ES" dirty="0" smtClean="0">
                <a:latin typeface="Arial" panose="020B0604020202020204" pitchFamily="34" charset="0"/>
                <a:cs typeface="Arial" panose="020B0604020202020204" pitchFamily="34" charset="0"/>
              </a:rPr>
              <a:t>espectivamente</a:t>
            </a:r>
            <a:r>
              <a:rPr lang="es-ES" dirty="0">
                <a:latin typeface="Arial" panose="020B0604020202020204" pitchFamily="34" charset="0"/>
                <a:cs typeface="Arial" panose="020B0604020202020204" pitchFamily="34" charset="0"/>
              </a:rPr>
              <a:t>.</a:t>
            </a:r>
          </a:p>
          <a:p>
            <a:endParaRPr lang="es-ES" dirty="0">
              <a:latin typeface="Arial" panose="020B0604020202020204" pitchFamily="34" charset="0"/>
              <a:cs typeface="Arial" panose="020B0604020202020204" pitchFamily="34" charset="0"/>
            </a:endParaRPr>
          </a:p>
          <a:p>
            <a:r>
              <a:rPr lang="es-ES" dirty="0" smtClean="0">
                <a:latin typeface="Arial" panose="020B0604020202020204" pitchFamily="34" charset="0"/>
                <a:cs typeface="Arial" panose="020B0604020202020204" pitchFamily="34" charset="0"/>
              </a:rPr>
              <a:t>En cuanto a sexo, prevalece el sexo femenino con 53% y 47%  </a:t>
            </a:r>
            <a:r>
              <a:rPr lang="es-ES" dirty="0">
                <a:latin typeface="Arial" panose="020B0604020202020204" pitchFamily="34" charset="0"/>
                <a:cs typeface="Arial" panose="020B0604020202020204" pitchFamily="34" charset="0"/>
              </a:rPr>
              <a:t>de los casos de dengue son del sexo masculino.</a:t>
            </a:r>
          </a:p>
          <a:p>
            <a:endParaRPr lang="es-ES"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Prevalece en todas las etapas de vida los casos de dengue sin signos de Alarma.</a:t>
            </a:r>
          </a:p>
        </p:txBody>
      </p:sp>
      <p:sp>
        <p:nvSpPr>
          <p:cNvPr id="11" name="CuadroTexto 10">
            <a:extLst>
              <a:ext uri="{FF2B5EF4-FFF2-40B4-BE49-F238E27FC236}">
                <a16:creationId xmlns:a16="http://schemas.microsoft.com/office/drawing/2014/main" id="{3AF6E4A6-A7CD-4273-622C-2124E5C08075}"/>
              </a:ext>
            </a:extLst>
          </p:cNvPr>
          <p:cNvSpPr txBox="1"/>
          <p:nvPr/>
        </p:nvSpPr>
        <p:spPr>
          <a:xfrm>
            <a:off x="355486" y="6578410"/>
            <a:ext cx="4805332" cy="224357"/>
          </a:xfrm>
          <a:prstGeom prst="rect">
            <a:avLst/>
          </a:prstGeom>
          <a:noFill/>
        </p:spPr>
        <p:txBody>
          <a:bodyPr wrap="square" rtlCol="0">
            <a:spAutoFit/>
          </a:bodyPr>
          <a:lstStyle/>
          <a:p>
            <a:r>
              <a:rPr lang="es-MX" sz="858" dirty="0"/>
              <a:t>Fuente: Base de datos del Noti Web de la Dirección de Epidemiología- GERESA Loreto</a:t>
            </a:r>
          </a:p>
        </p:txBody>
      </p:sp>
      <p:pic>
        <p:nvPicPr>
          <p:cNvPr id="2" name="Imagen 1"/>
          <p:cNvPicPr>
            <a:picLocks noChangeAspect="1"/>
          </p:cNvPicPr>
          <p:nvPr/>
        </p:nvPicPr>
        <p:blipFill>
          <a:blip r:embed="rId3"/>
          <a:stretch>
            <a:fillRect/>
          </a:stretch>
        </p:blipFill>
        <p:spPr>
          <a:xfrm>
            <a:off x="567748" y="1001310"/>
            <a:ext cx="7673141" cy="5423481"/>
          </a:xfrm>
          <a:prstGeom prst="rect">
            <a:avLst/>
          </a:prstGeom>
        </p:spPr>
      </p:pic>
    </p:spTree>
    <p:extLst>
      <p:ext uri="{BB962C8B-B14F-4D97-AF65-F5344CB8AC3E}">
        <p14:creationId xmlns:p14="http://schemas.microsoft.com/office/powerpoint/2010/main" val="30332076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a:extLst>
              <a:ext uri="{FF2B5EF4-FFF2-40B4-BE49-F238E27FC236}">
                <a16:creationId xmlns:a16="http://schemas.microsoft.com/office/drawing/2014/main" id="{4BC51FCB-C433-FECC-ACF1-E7865AA902CD}"/>
              </a:ext>
            </a:extLst>
          </p:cNvPr>
          <p:cNvSpPr/>
          <p:nvPr/>
        </p:nvSpPr>
        <p:spPr>
          <a:xfrm>
            <a:off x="112482" y="21266"/>
            <a:ext cx="11967036" cy="718596"/>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6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p>
          <a:p>
            <a:pPr algn="ctr"/>
            <a:r>
              <a:rPr lang="es-ES" sz="246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Mapa de calor de Dengue, Iquitos ciudad S.E.  </a:t>
            </a:r>
            <a:r>
              <a:rPr lang="es-ES" sz="2460"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28 </a:t>
            </a:r>
            <a:r>
              <a:rPr lang="es-ES" sz="246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a:t>
            </a:r>
            <a:r>
              <a:rPr lang="es-ES" sz="2460"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31 </a:t>
            </a:r>
            <a:r>
              <a:rPr lang="es-ES" sz="246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Año 2024</a:t>
            </a:r>
            <a:r>
              <a:rPr lang="es-ES" sz="246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t>
            </a:r>
          </a:p>
          <a:p>
            <a:pPr algn="ctr"/>
            <a:endParaRPr lang="es-ES" sz="246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endParaRPr>
          </a:p>
        </p:txBody>
      </p:sp>
      <p:sp>
        <p:nvSpPr>
          <p:cNvPr id="6" name="CuadroTexto 5">
            <a:extLst>
              <a:ext uri="{FF2B5EF4-FFF2-40B4-BE49-F238E27FC236}">
                <a16:creationId xmlns:a16="http://schemas.microsoft.com/office/drawing/2014/main" id="{189EF19C-D53C-0670-18EB-0A2CB9897E74}"/>
              </a:ext>
            </a:extLst>
          </p:cNvPr>
          <p:cNvSpPr txBox="1"/>
          <p:nvPr/>
        </p:nvSpPr>
        <p:spPr>
          <a:xfrm>
            <a:off x="9437511" y="1007907"/>
            <a:ext cx="2415209" cy="5632311"/>
          </a:xfrm>
          <a:prstGeom prst="rect">
            <a:avLst/>
          </a:prstGeom>
          <a:solidFill>
            <a:schemeClr val="accent5">
              <a:lumMod val="20000"/>
              <a:lumOff val="80000"/>
            </a:schemeClr>
          </a:solidFill>
          <a:ln>
            <a:solidFill>
              <a:schemeClr val="tx1"/>
            </a:solidFill>
          </a:ln>
        </p:spPr>
        <p:txBody>
          <a:bodyPr wrap="square" rtlCol="0">
            <a:spAutoFit/>
          </a:bodyPr>
          <a:lstStyle>
            <a:defPPr>
              <a:defRPr lang="es-PE"/>
            </a:defPPr>
            <a:lvl1pPr algn="just">
              <a:defRPr sz="1600" b="1">
                <a:effectLst/>
              </a:defRPr>
            </a:lvl1pPr>
          </a:lstStyle>
          <a:p>
            <a:r>
              <a:rPr lang="es-ES" sz="1800" dirty="0"/>
              <a:t>Entre la SE </a:t>
            </a:r>
            <a:r>
              <a:rPr lang="es-ES" sz="1800" dirty="0" smtClean="0"/>
              <a:t>28-31, </a:t>
            </a:r>
            <a:r>
              <a:rPr lang="es-ES" sz="1800" dirty="0"/>
              <a:t>el mapa de calor de dengue muestra casos dispersos en los 4 distritos de la ciudad de Iquitos.</a:t>
            </a:r>
          </a:p>
          <a:p>
            <a:endParaRPr lang="es-ES" sz="1800" dirty="0"/>
          </a:p>
          <a:p>
            <a:r>
              <a:rPr lang="es-ES" sz="1800" dirty="0"/>
              <a:t>Se presentan concentraciones de casos 	en:</a:t>
            </a:r>
          </a:p>
          <a:p>
            <a:r>
              <a:rPr lang="es-ES" sz="1800" dirty="0"/>
              <a:t>Sector 5, del distrito de Punchana, calles Janeth Donayre, Los Ángeles, 4 de Agosto y Prolongación Soledad.</a:t>
            </a:r>
          </a:p>
          <a:p>
            <a:endParaRPr lang="es-ES" sz="1800" dirty="0"/>
          </a:p>
          <a:p>
            <a:r>
              <a:rPr lang="es-ES" sz="1800" dirty="0"/>
              <a:t>Sector 21, del distrito de Belén en las calles 6 de octubre, Pénjamo, y Benavides.</a:t>
            </a:r>
          </a:p>
        </p:txBody>
      </p:sp>
      <p:pic>
        <p:nvPicPr>
          <p:cNvPr id="2" name="Imagen 1"/>
          <p:cNvPicPr>
            <a:picLocks noChangeAspect="1"/>
          </p:cNvPicPr>
          <p:nvPr/>
        </p:nvPicPr>
        <p:blipFill>
          <a:blip r:embed="rId2"/>
          <a:stretch>
            <a:fillRect/>
          </a:stretch>
        </p:blipFill>
        <p:spPr>
          <a:xfrm>
            <a:off x="509286" y="813498"/>
            <a:ext cx="8437944" cy="5964571"/>
          </a:xfrm>
          <a:prstGeom prst="rect">
            <a:avLst/>
          </a:prstGeom>
        </p:spPr>
      </p:pic>
    </p:spTree>
    <p:extLst>
      <p:ext uri="{BB962C8B-B14F-4D97-AF65-F5344CB8AC3E}">
        <p14:creationId xmlns:p14="http://schemas.microsoft.com/office/powerpoint/2010/main" val="1868371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75579" y="2701328"/>
            <a:ext cx="11539728" cy="833584"/>
          </a:xfrm>
        </p:spPr>
        <p:txBody>
          <a:bodyPr>
            <a:noAutofit/>
          </a:bodyPr>
          <a:lstStyle/>
          <a:p>
            <a:r>
              <a:rPr lang="es-MX" sz="4000" b="1" dirty="0">
                <a:solidFill>
                  <a:srgbClr val="002060"/>
                </a:solidFill>
                <a:latin typeface="Arial" panose="020B0604020202020204" pitchFamily="34" charset="0"/>
                <a:cs typeface="Arial" panose="020B0604020202020204" pitchFamily="34" charset="0"/>
              </a:rPr>
              <a:t>DIAGNÓSTICO DEL VIRUS DENGUE</a:t>
            </a:r>
            <a:endParaRPr lang="en-US" sz="4000" dirty="0">
              <a:solidFill>
                <a:srgbClr val="002060"/>
              </a:solidFill>
            </a:endParaRPr>
          </a:p>
        </p:txBody>
      </p:sp>
      <p:sp>
        <p:nvSpPr>
          <p:cNvPr id="3" name="Subtítulo 2"/>
          <p:cNvSpPr>
            <a:spLocks noGrp="1"/>
          </p:cNvSpPr>
          <p:nvPr>
            <p:ph type="subTitle" idx="1"/>
          </p:nvPr>
        </p:nvSpPr>
        <p:spPr>
          <a:xfrm>
            <a:off x="0" y="4016690"/>
            <a:ext cx="12192000" cy="430466"/>
          </a:xfrm>
          <a:solidFill>
            <a:schemeClr val="accent5">
              <a:lumMod val="40000"/>
              <a:lumOff val="60000"/>
            </a:schemeClr>
          </a:solidFill>
        </p:spPr>
        <p:txBody>
          <a:bodyPr anchor="ctr">
            <a:normAutofit/>
          </a:bodyPr>
          <a:lstStyle/>
          <a:p>
            <a:r>
              <a:rPr lang="es-MX" sz="2000" b="1" dirty="0">
                <a:solidFill>
                  <a:schemeClr val="accent5">
                    <a:lumMod val="75000"/>
                  </a:schemeClr>
                </a:solidFill>
                <a:latin typeface="Arial" panose="020B0604020202020204" pitchFamily="34" charset="0"/>
                <a:cs typeface="Arial" panose="020B0604020202020204" pitchFamily="34" charset="0"/>
              </a:rPr>
              <a:t>LABORATORIO DE REFERENCIA REGIONAL DE LORETO</a:t>
            </a:r>
            <a:endParaRPr lang="en-US" sz="2000" b="1" dirty="0">
              <a:solidFill>
                <a:schemeClr val="accent5">
                  <a:lumMod val="75000"/>
                </a:schemeClr>
              </a:solidFill>
              <a:latin typeface="Arial" panose="020B0604020202020204" pitchFamily="34" charset="0"/>
              <a:cs typeface="Arial" panose="020B0604020202020204" pitchFamily="34" charset="0"/>
            </a:endParaRPr>
          </a:p>
        </p:txBody>
      </p:sp>
      <p:sp>
        <p:nvSpPr>
          <p:cNvPr id="4" name="CuadroTexto 3"/>
          <p:cNvSpPr txBox="1"/>
          <p:nvPr/>
        </p:nvSpPr>
        <p:spPr>
          <a:xfrm flipH="1">
            <a:off x="3148769" y="5253842"/>
            <a:ext cx="5742204" cy="646331"/>
          </a:xfrm>
          <a:prstGeom prst="rect">
            <a:avLst/>
          </a:prstGeom>
          <a:noFill/>
        </p:spPr>
        <p:txBody>
          <a:bodyPr wrap="square" rtlCol="0">
            <a:spAutoFit/>
          </a:bodyPr>
          <a:lstStyle/>
          <a:p>
            <a:pPr algn="ctr"/>
            <a:r>
              <a:rPr lang="es-MX" b="1" dirty="0">
                <a:solidFill>
                  <a:srgbClr val="C00000"/>
                </a:solidFill>
                <a:latin typeface="Arial" panose="020B0604020202020204" pitchFamily="34" charset="0"/>
                <a:cs typeface="Arial" panose="020B0604020202020204" pitchFamily="34" charset="0"/>
              </a:rPr>
              <a:t>REPORTE N°31: SE 31.2024</a:t>
            </a:r>
          </a:p>
          <a:p>
            <a:pPr algn="ctr"/>
            <a:r>
              <a:rPr lang="es-MX" b="1" dirty="0">
                <a:solidFill>
                  <a:srgbClr val="C00000"/>
                </a:solidFill>
                <a:latin typeface="Arial" panose="020B0604020202020204" pitchFamily="34" charset="0"/>
                <a:cs typeface="Arial" panose="020B0604020202020204" pitchFamily="34" charset="0"/>
              </a:rPr>
              <a:t>(Corte, 03 AGOSTO 2024)</a:t>
            </a:r>
            <a:endParaRPr lang="en-US" b="1" dirty="0">
              <a:solidFill>
                <a:srgbClr val="C00000"/>
              </a:solidFill>
              <a:latin typeface="Arial" panose="020B0604020202020204" pitchFamily="34" charset="0"/>
              <a:cs typeface="Arial" panose="020B0604020202020204" pitchFamily="34" charset="0"/>
            </a:endParaRPr>
          </a:p>
        </p:txBody>
      </p:sp>
      <p:sp>
        <p:nvSpPr>
          <p:cNvPr id="7" name="CuadroTexto 6"/>
          <p:cNvSpPr txBox="1"/>
          <p:nvPr/>
        </p:nvSpPr>
        <p:spPr>
          <a:xfrm>
            <a:off x="4900013" y="4721266"/>
            <a:ext cx="2239716" cy="307777"/>
          </a:xfrm>
          <a:prstGeom prst="rect">
            <a:avLst/>
          </a:prstGeom>
          <a:noFill/>
        </p:spPr>
        <p:txBody>
          <a:bodyPr wrap="none" rtlCol="0">
            <a:spAutoFit/>
          </a:bodyPr>
          <a:lstStyle/>
          <a:p>
            <a:r>
              <a:rPr lang="es-MX" sz="1400" b="1" dirty="0">
                <a:latin typeface="Arial" panose="020B0604020202020204" pitchFamily="34" charset="0"/>
                <a:cs typeface="Arial" panose="020B0604020202020204" pitchFamily="34" charset="0"/>
              </a:rPr>
              <a:t>UNIDAD DE VIROLOGIA</a:t>
            </a:r>
            <a:endParaRPr lang="en-US" sz="1400" b="1" dirty="0">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D981BAD9-C809-4F5B-B334-0ABC4B28D075}"/>
              </a:ext>
            </a:extLst>
          </p:cNvPr>
          <p:cNvPicPr>
            <a:picLocks noChangeAspect="1"/>
          </p:cNvPicPr>
          <p:nvPr/>
        </p:nvPicPr>
        <p:blipFill>
          <a:blip r:embed="rId2"/>
          <a:stretch>
            <a:fillRect/>
          </a:stretch>
        </p:blipFill>
        <p:spPr>
          <a:xfrm>
            <a:off x="441224" y="409612"/>
            <a:ext cx="3397129" cy="1253317"/>
          </a:xfrm>
          <a:prstGeom prst="rect">
            <a:avLst/>
          </a:prstGeom>
        </p:spPr>
      </p:pic>
      <p:pic>
        <p:nvPicPr>
          <p:cNvPr id="8" name="Imagen 7">
            <a:extLst>
              <a:ext uri="{FF2B5EF4-FFF2-40B4-BE49-F238E27FC236}">
                <a16:creationId xmlns:a16="http://schemas.microsoft.com/office/drawing/2014/main" id="{3E93B425-BCDD-49DA-9CDC-0FA67010C226}"/>
              </a:ext>
            </a:extLst>
          </p:cNvPr>
          <p:cNvPicPr>
            <a:picLocks noChangeAspect="1"/>
          </p:cNvPicPr>
          <p:nvPr/>
        </p:nvPicPr>
        <p:blipFill>
          <a:blip r:embed="rId3"/>
          <a:stretch>
            <a:fillRect/>
          </a:stretch>
        </p:blipFill>
        <p:spPr>
          <a:xfrm>
            <a:off x="10994065" y="263650"/>
            <a:ext cx="940155" cy="1394735"/>
          </a:xfrm>
          <a:prstGeom prst="rect">
            <a:avLst/>
          </a:prstGeom>
        </p:spPr>
      </p:pic>
    </p:spTree>
    <p:extLst>
      <p:ext uri="{BB962C8B-B14F-4D97-AF65-F5344CB8AC3E}">
        <p14:creationId xmlns:p14="http://schemas.microsoft.com/office/powerpoint/2010/main" val="4281739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90649" y="96250"/>
            <a:ext cx="11879432" cy="707886"/>
          </a:xfrm>
          <a:prstGeom prst="rect">
            <a:avLst/>
          </a:prstGeom>
          <a:solidFill>
            <a:srgbClr val="FFFFB3"/>
          </a:solidFill>
          <a:ln>
            <a:solidFill>
              <a:schemeClr val="tx1"/>
            </a:solidFill>
          </a:ln>
        </p:spPr>
        <p:txBody>
          <a:bodyPr wrap="square" rtlCol="0">
            <a:spAutoFit/>
          </a:bodyPr>
          <a:lstStyle/>
          <a:p>
            <a:pPr algn="ctr"/>
            <a:r>
              <a:rPr lang="es-MX" sz="2000" b="1" dirty="0">
                <a:latin typeface="Arial" panose="020B0604020202020204" pitchFamily="34" charset="0"/>
                <a:cs typeface="Arial" panose="020B0604020202020204" pitchFamily="34" charset="0"/>
              </a:rPr>
              <a:t>NÚMERO DE MUESTRAS DE DENGUE E INDICE DE POSITIVIDAD (IP) POR SEMANA EPIDEMIOLÓGICA. SE31- 2024. (CORTE 03.08.2024)</a:t>
            </a:r>
            <a:endParaRPr lang="en-US" sz="2000" b="1" dirty="0">
              <a:latin typeface="Arial" panose="020B0604020202020204" pitchFamily="34" charset="0"/>
              <a:cs typeface="Arial" panose="020B0604020202020204" pitchFamily="34" charset="0"/>
            </a:endParaRPr>
          </a:p>
        </p:txBody>
      </p:sp>
      <p:sp>
        <p:nvSpPr>
          <p:cNvPr id="10" name="CuadroTexto 9"/>
          <p:cNvSpPr txBox="1"/>
          <p:nvPr/>
        </p:nvSpPr>
        <p:spPr>
          <a:xfrm>
            <a:off x="156285" y="5291030"/>
            <a:ext cx="5229777" cy="200055"/>
          </a:xfrm>
          <a:prstGeom prst="rect">
            <a:avLst/>
          </a:prstGeom>
          <a:noFill/>
        </p:spPr>
        <p:txBody>
          <a:bodyPr wrap="square" rtlCol="0">
            <a:spAutoFit/>
          </a:bodyPr>
          <a:lstStyle/>
          <a:p>
            <a:r>
              <a:rPr lang="es-MX" sz="700" b="1" dirty="0">
                <a:latin typeface="Arial" panose="020B0604020202020204" pitchFamily="34" charset="0"/>
                <a:cs typeface="Arial" panose="020B0604020202020204" pitchFamily="34" charset="0"/>
              </a:rPr>
              <a:t>Fuente: GERESA Loreto: CPC. Dirección de Referencia Regional de Loreto. Unidad de Virología.  NetLabv.2  </a:t>
            </a:r>
          </a:p>
        </p:txBody>
      </p:sp>
      <p:sp>
        <p:nvSpPr>
          <p:cNvPr id="3" name="Marcador de número de diapositiva 2"/>
          <p:cNvSpPr>
            <a:spLocks noGrp="1"/>
          </p:cNvSpPr>
          <p:nvPr>
            <p:ph type="sldNum" sz="quarter" idx="12"/>
          </p:nvPr>
        </p:nvSpPr>
        <p:spPr>
          <a:xfrm>
            <a:off x="8801986" y="6524772"/>
            <a:ext cx="2743200" cy="365125"/>
          </a:xfrm>
        </p:spPr>
        <p:txBody>
          <a:bodyPr/>
          <a:lstStyle/>
          <a:p>
            <a:fld id="{F5620382-0A46-4FB1-A959-BEC0BD143610}" type="slidenum">
              <a:rPr lang="en-US" smtClean="0"/>
              <a:t>17</a:t>
            </a:fld>
            <a:endParaRPr lang="en-US" dirty="0"/>
          </a:p>
        </p:txBody>
      </p:sp>
      <p:sp>
        <p:nvSpPr>
          <p:cNvPr id="5" name="CuadroTexto 4">
            <a:extLst>
              <a:ext uri="{FF2B5EF4-FFF2-40B4-BE49-F238E27FC236}">
                <a16:creationId xmlns:a16="http://schemas.microsoft.com/office/drawing/2014/main" id="{7EDC58B6-26E5-FD50-9447-88422E3E1702}"/>
              </a:ext>
            </a:extLst>
          </p:cNvPr>
          <p:cNvSpPr txBox="1"/>
          <p:nvPr/>
        </p:nvSpPr>
        <p:spPr>
          <a:xfrm>
            <a:off x="156285" y="5557816"/>
            <a:ext cx="11879430" cy="1323439"/>
          </a:xfrm>
          <a:prstGeom prst="rect">
            <a:avLst/>
          </a:prstGeom>
          <a:noFill/>
          <a:ln>
            <a:solidFill>
              <a:schemeClr val="tx1"/>
            </a:solidFill>
          </a:ln>
        </p:spPr>
        <p:txBody>
          <a:bodyPr wrap="square" rtlCol="0">
            <a:spAutoFit/>
          </a:bodyPr>
          <a:lstStyle/>
          <a:p>
            <a:pPr algn="just"/>
            <a:r>
              <a:rPr lang="es-MX" sz="1600" b="1" u="sng" dirty="0">
                <a:solidFill>
                  <a:srgbClr val="FF0000"/>
                </a:solidFill>
                <a:latin typeface="Arial" panose="020B0604020202020204" pitchFamily="34" charset="0"/>
                <a:cs typeface="Arial" panose="020B0604020202020204" pitchFamily="34" charset="0"/>
              </a:rPr>
              <a:t>El Índice de Positividad</a:t>
            </a:r>
            <a:r>
              <a:rPr lang="es-MX" sz="1600" b="1" dirty="0">
                <a:solidFill>
                  <a:srgbClr val="000000"/>
                </a:solidFill>
                <a:latin typeface="Arial" panose="020B0604020202020204" pitchFamily="34" charset="0"/>
                <a:cs typeface="Arial" panose="020B0604020202020204" pitchFamily="34" charset="0"/>
              </a:rPr>
              <a:t>, </a:t>
            </a:r>
            <a:r>
              <a:rPr lang="es-MX" sz="1600" b="1" dirty="0">
                <a:latin typeface="Arial" panose="020B0604020202020204" pitchFamily="34" charset="0"/>
                <a:cs typeface="Arial" panose="020B0604020202020204" pitchFamily="34" charset="0"/>
              </a:rPr>
              <a:t>muestra el porcentaje de resultados positivos con respecto al número total de pruebas procesadas. </a:t>
            </a:r>
          </a:p>
          <a:p>
            <a:pPr algn="just"/>
            <a:r>
              <a:rPr lang="es-MX" sz="1600" b="1" dirty="0">
                <a:latin typeface="Arial" panose="020B0604020202020204" pitchFamily="34" charset="0"/>
                <a:cs typeface="Arial" panose="020B0604020202020204" pitchFamily="34" charset="0"/>
              </a:rPr>
              <a:t>Se observa un incremento del IP en las SE4 (</a:t>
            </a:r>
            <a:r>
              <a:rPr lang="es-MX" sz="1600" b="1" dirty="0">
                <a:solidFill>
                  <a:srgbClr val="FF0000"/>
                </a:solidFill>
                <a:latin typeface="Arial" panose="020B0604020202020204" pitchFamily="34" charset="0"/>
                <a:cs typeface="Arial" panose="020B0604020202020204" pitchFamily="34" charset="0"/>
              </a:rPr>
              <a:t>13.5%), </a:t>
            </a:r>
            <a:r>
              <a:rPr lang="es-MX" sz="1600" b="1" dirty="0">
                <a:latin typeface="Arial" panose="020B0604020202020204" pitchFamily="34" charset="0"/>
                <a:cs typeface="Arial" panose="020B0604020202020204" pitchFamily="34" charset="0"/>
              </a:rPr>
              <a:t>SE7 (</a:t>
            </a:r>
            <a:r>
              <a:rPr lang="es-MX" sz="1600" b="1" dirty="0">
                <a:solidFill>
                  <a:srgbClr val="FF0000"/>
                </a:solidFill>
                <a:latin typeface="Arial" panose="020B0604020202020204" pitchFamily="34" charset="0"/>
                <a:cs typeface="Arial" panose="020B0604020202020204" pitchFamily="34" charset="0"/>
              </a:rPr>
              <a:t>12.2</a:t>
            </a:r>
            <a:r>
              <a:rPr lang="es-MX" sz="1600" b="1" dirty="0">
                <a:latin typeface="Arial" panose="020B0604020202020204" pitchFamily="34" charset="0"/>
                <a:cs typeface="Arial" panose="020B0604020202020204" pitchFamily="34" charset="0"/>
              </a:rPr>
              <a:t>) y SE18 (</a:t>
            </a:r>
            <a:r>
              <a:rPr lang="es-MX" sz="1600" b="1" dirty="0">
                <a:solidFill>
                  <a:srgbClr val="FF0000"/>
                </a:solidFill>
                <a:latin typeface="Arial" panose="020B0604020202020204" pitchFamily="34" charset="0"/>
                <a:cs typeface="Arial" panose="020B0604020202020204" pitchFamily="34" charset="0"/>
              </a:rPr>
              <a:t>12.7</a:t>
            </a:r>
            <a:r>
              <a:rPr lang="es-MX" sz="1600" b="1" dirty="0">
                <a:latin typeface="Arial" panose="020B0604020202020204" pitchFamily="34" charset="0"/>
                <a:cs typeface="Arial" panose="020B0604020202020204" pitchFamily="34" charset="0"/>
              </a:rPr>
              <a:t>%),  sin embargo se observa una disminución del IP principalmente en la SE22 (IP:5.58%) y en la SE 29 con un IP del 2.84 %; en la última </a:t>
            </a:r>
            <a:r>
              <a:rPr lang="es-MX" sz="1600" b="1" u="sng" dirty="0">
                <a:latin typeface="Arial" panose="020B0604020202020204" pitchFamily="34" charset="0"/>
                <a:cs typeface="Arial" panose="020B0604020202020204" pitchFamily="34" charset="0"/>
              </a:rPr>
              <a:t>SE 31 se registra un IP de 9.23%.</a:t>
            </a:r>
          </a:p>
        </p:txBody>
      </p:sp>
      <p:pic>
        <p:nvPicPr>
          <p:cNvPr id="4" name="Imagen 3">
            <a:extLst>
              <a:ext uri="{FF2B5EF4-FFF2-40B4-BE49-F238E27FC236}">
                <a16:creationId xmlns:a16="http://schemas.microsoft.com/office/drawing/2014/main" id="{658663E3-E740-495F-BB0C-9A677E4051AD}"/>
              </a:ext>
            </a:extLst>
          </p:cNvPr>
          <p:cNvPicPr>
            <a:picLocks noChangeAspect="1"/>
          </p:cNvPicPr>
          <p:nvPr/>
        </p:nvPicPr>
        <p:blipFill>
          <a:blip r:embed="rId2"/>
          <a:stretch>
            <a:fillRect/>
          </a:stretch>
        </p:blipFill>
        <p:spPr>
          <a:xfrm>
            <a:off x="253409" y="1049719"/>
            <a:ext cx="11782306" cy="4174579"/>
          </a:xfrm>
          <a:prstGeom prst="rect">
            <a:avLst/>
          </a:prstGeom>
        </p:spPr>
      </p:pic>
    </p:spTree>
    <p:extLst>
      <p:ext uri="{BB962C8B-B14F-4D97-AF65-F5344CB8AC3E}">
        <p14:creationId xmlns:p14="http://schemas.microsoft.com/office/powerpoint/2010/main" val="3010424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DF0AEF81-6AE2-C26B-E692-4AB674ED809C}"/>
              </a:ext>
            </a:extLst>
          </p:cNvPr>
          <p:cNvSpPr txBox="1"/>
          <p:nvPr/>
        </p:nvSpPr>
        <p:spPr>
          <a:xfrm>
            <a:off x="267651" y="5214057"/>
            <a:ext cx="11648122" cy="1323439"/>
          </a:xfrm>
          <a:prstGeom prst="rect">
            <a:avLst/>
          </a:prstGeom>
          <a:noFill/>
          <a:ln>
            <a:solidFill>
              <a:schemeClr val="tx1"/>
            </a:solidFill>
          </a:ln>
        </p:spPr>
        <p:txBody>
          <a:bodyPr wrap="square" rtlCol="0">
            <a:spAutoFit/>
          </a:bodyPr>
          <a:lstStyle/>
          <a:p>
            <a:pPr algn="just"/>
            <a:r>
              <a:rPr lang="es-MX" sz="1600" b="1" dirty="0">
                <a:latin typeface="Arial" panose="020B0604020202020204" pitchFamily="34" charset="0"/>
                <a:cs typeface="Arial" panose="020B0604020202020204" pitchFamily="34" charset="0"/>
              </a:rPr>
              <a:t>En la SE 31, se procesaron 29 muestras por la prueba de </a:t>
            </a:r>
            <a:r>
              <a:rPr lang="es-MX" sz="1600" b="1" dirty="0">
                <a:solidFill>
                  <a:srgbClr val="FF0000"/>
                </a:solidFill>
                <a:latin typeface="Arial" panose="020B0604020202020204" pitchFamily="34" charset="0"/>
                <a:cs typeface="Arial" panose="020B0604020202020204" pitchFamily="34" charset="0"/>
              </a:rPr>
              <a:t>ELISA anticuerpo IgM</a:t>
            </a:r>
            <a:r>
              <a:rPr lang="es-MX" sz="1600" b="1" dirty="0">
                <a:latin typeface="Arial" panose="020B0604020202020204" pitchFamily="34" charset="0"/>
                <a:cs typeface="Arial" panose="020B0604020202020204" pitchFamily="34" charset="0"/>
              </a:rPr>
              <a:t>, esta prueba se procesan en pacientes con tiempo de enfermedad mayor a 5 días, dando como resultado 2 casos positivos y 27 negativos.</a:t>
            </a:r>
          </a:p>
          <a:p>
            <a:pPr algn="just"/>
            <a:endParaRPr lang="es-MX" sz="1600" b="1" dirty="0">
              <a:latin typeface="Arial" panose="020B0604020202020204" pitchFamily="34" charset="0"/>
              <a:cs typeface="Arial" panose="020B0604020202020204" pitchFamily="34" charset="0"/>
            </a:endParaRPr>
          </a:p>
          <a:p>
            <a:pPr algn="just"/>
            <a:r>
              <a:rPr lang="es-MX" sz="1600" b="1" dirty="0">
                <a:latin typeface="Arial" panose="020B0604020202020204" pitchFamily="34" charset="0"/>
                <a:cs typeface="Arial" panose="020B0604020202020204" pitchFamily="34" charset="0"/>
              </a:rPr>
              <a:t>En relación a la prueba de </a:t>
            </a:r>
            <a:r>
              <a:rPr lang="es-MX" sz="1600" b="1" dirty="0">
                <a:solidFill>
                  <a:srgbClr val="FF0000"/>
                </a:solidFill>
                <a:latin typeface="Arial" panose="020B0604020202020204" pitchFamily="34" charset="0"/>
                <a:cs typeface="Arial" panose="020B0604020202020204" pitchFamily="34" charset="0"/>
              </a:rPr>
              <a:t>ELISA antígeno NS1</a:t>
            </a:r>
            <a:r>
              <a:rPr lang="es-MX" sz="1600" b="1" dirty="0">
                <a:latin typeface="Arial" panose="020B0604020202020204" pitchFamily="34" charset="0"/>
                <a:cs typeface="Arial" panose="020B0604020202020204" pitchFamily="34" charset="0"/>
              </a:rPr>
              <a:t>, (permite un diagnóstico temprano, detecta la presencia del virus durante los primeros 5 días de enfermedad), se procesaron 36 muestras de ellas 4 positivos y 32 negativos. </a:t>
            </a:r>
            <a:endParaRPr lang="es-ES" sz="1600" b="1" dirty="0">
              <a:latin typeface="Arial" panose="020B0604020202020204" pitchFamily="34" charset="0"/>
              <a:cs typeface="Arial" panose="020B0604020202020204" pitchFamily="34" charset="0"/>
            </a:endParaRPr>
          </a:p>
        </p:txBody>
      </p:sp>
      <p:sp>
        <p:nvSpPr>
          <p:cNvPr id="3" name="Marcador de número de diapositiva 2"/>
          <p:cNvSpPr>
            <a:spLocks noGrp="1"/>
          </p:cNvSpPr>
          <p:nvPr>
            <p:ph type="sldNum" sz="quarter" idx="12"/>
          </p:nvPr>
        </p:nvSpPr>
        <p:spPr>
          <a:xfrm>
            <a:off x="8927282" y="6354934"/>
            <a:ext cx="2743200" cy="365125"/>
          </a:xfrm>
        </p:spPr>
        <p:txBody>
          <a:bodyPr/>
          <a:lstStyle/>
          <a:p>
            <a:fld id="{F5620382-0A46-4FB1-A959-BEC0BD143610}" type="slidenum">
              <a:rPr lang="en-US" smtClean="0"/>
              <a:t>18</a:t>
            </a:fld>
            <a:endParaRPr lang="en-US" dirty="0"/>
          </a:p>
        </p:txBody>
      </p:sp>
      <p:sp>
        <p:nvSpPr>
          <p:cNvPr id="8" name="CuadroTexto 7">
            <a:extLst>
              <a:ext uri="{FF2B5EF4-FFF2-40B4-BE49-F238E27FC236}">
                <a16:creationId xmlns:a16="http://schemas.microsoft.com/office/drawing/2014/main" id="{7D1D213F-6181-4C51-9B35-8BE19C6017D9}"/>
              </a:ext>
            </a:extLst>
          </p:cNvPr>
          <p:cNvSpPr txBox="1"/>
          <p:nvPr/>
        </p:nvSpPr>
        <p:spPr>
          <a:xfrm>
            <a:off x="119537" y="79509"/>
            <a:ext cx="11944350" cy="954107"/>
          </a:xfrm>
          <a:prstGeom prst="rect">
            <a:avLst/>
          </a:prstGeom>
          <a:solidFill>
            <a:srgbClr val="FFFFB3"/>
          </a:solidFill>
          <a:ln>
            <a:solidFill>
              <a:schemeClr val="tx1"/>
            </a:solidFill>
          </a:ln>
        </p:spPr>
        <p:txBody>
          <a:bodyPr wrap="square" rtlCol="0">
            <a:spAutoFit/>
          </a:bodyPr>
          <a:lstStyle/>
          <a:p>
            <a:pPr algn="ctr"/>
            <a:r>
              <a:rPr lang="es-MX" sz="2800" b="1" dirty="0">
                <a:latin typeface="Arial" panose="020B0604020202020204" pitchFamily="34" charset="0"/>
                <a:cs typeface="Arial" panose="020B0604020202020204" pitchFamily="34" charset="0"/>
              </a:rPr>
              <a:t>RESULTADOS DENGUE POR TIPO DE PRUEBA Y SE (</a:t>
            </a:r>
            <a:r>
              <a:rPr lang="es-MX" sz="2800" b="1" dirty="0">
                <a:solidFill>
                  <a:srgbClr val="FF0000"/>
                </a:solidFill>
                <a:latin typeface="Arial" panose="020B0604020202020204" pitchFamily="34" charset="0"/>
                <a:cs typeface="Arial" panose="020B0604020202020204" pitchFamily="34" charset="0"/>
              </a:rPr>
              <a:t>IgM</a:t>
            </a:r>
            <a:r>
              <a:rPr lang="es-MX" sz="2800" b="1" dirty="0">
                <a:latin typeface="Arial" panose="020B0604020202020204" pitchFamily="34" charset="0"/>
                <a:cs typeface="Arial" panose="020B0604020202020204" pitchFamily="34" charset="0"/>
              </a:rPr>
              <a:t> y </a:t>
            </a:r>
            <a:r>
              <a:rPr lang="es-MX" sz="2800" b="1" dirty="0">
                <a:solidFill>
                  <a:srgbClr val="FF0000"/>
                </a:solidFill>
                <a:latin typeface="Arial" panose="020B0604020202020204" pitchFamily="34" charset="0"/>
                <a:cs typeface="Arial" panose="020B0604020202020204" pitchFamily="34" charset="0"/>
              </a:rPr>
              <a:t>NS1</a:t>
            </a:r>
            <a:r>
              <a:rPr lang="es-MX" sz="2800" b="1" dirty="0">
                <a:latin typeface="Arial" panose="020B0604020202020204" pitchFamily="34" charset="0"/>
                <a:cs typeface="Arial" panose="020B0604020202020204" pitchFamily="34" charset="0"/>
              </a:rPr>
              <a:t>). SE31-2024. (CORTE 03.08.2024)</a:t>
            </a:r>
          </a:p>
        </p:txBody>
      </p:sp>
      <p:sp>
        <p:nvSpPr>
          <p:cNvPr id="9" name="CuadroTexto 8">
            <a:extLst>
              <a:ext uri="{FF2B5EF4-FFF2-40B4-BE49-F238E27FC236}">
                <a16:creationId xmlns:a16="http://schemas.microsoft.com/office/drawing/2014/main" id="{B8FC124A-A95C-4511-9CEE-BCF1FD361F72}"/>
              </a:ext>
            </a:extLst>
          </p:cNvPr>
          <p:cNvSpPr txBox="1"/>
          <p:nvPr/>
        </p:nvSpPr>
        <p:spPr>
          <a:xfrm>
            <a:off x="1180214" y="4886175"/>
            <a:ext cx="6919259" cy="230832"/>
          </a:xfrm>
          <a:prstGeom prst="rect">
            <a:avLst/>
          </a:prstGeom>
          <a:noFill/>
        </p:spPr>
        <p:txBody>
          <a:bodyPr wrap="square" rtlCol="0">
            <a:spAutoFit/>
          </a:bodyPr>
          <a:lstStyle/>
          <a:p>
            <a:r>
              <a:rPr lang="es-MX" sz="800" dirty="0">
                <a:latin typeface="Arial" panose="020B0604020202020204" pitchFamily="34" charset="0"/>
                <a:cs typeface="Arial" panose="020B0604020202020204" pitchFamily="34" charset="0"/>
              </a:rPr>
              <a:t>Fuente: GERESA </a:t>
            </a:r>
            <a:r>
              <a:rPr lang="es-MX" sz="900" dirty="0">
                <a:latin typeface="Arial" panose="020B0604020202020204" pitchFamily="34" charset="0"/>
                <a:cs typeface="Arial" panose="020B0604020202020204" pitchFamily="34" charset="0"/>
              </a:rPr>
              <a:t>Loreto</a:t>
            </a:r>
            <a:r>
              <a:rPr lang="es-MX" sz="800" dirty="0">
                <a:latin typeface="Arial" panose="020B0604020202020204" pitchFamily="34" charset="0"/>
                <a:cs typeface="Arial" panose="020B0604020202020204" pitchFamily="34" charset="0"/>
              </a:rPr>
              <a:t>: CPC. Dirección de Referencia Regional de Loreto. Unidad de Virología.  NetLabv.2  </a:t>
            </a:r>
          </a:p>
        </p:txBody>
      </p:sp>
      <p:pic>
        <p:nvPicPr>
          <p:cNvPr id="2" name="Imagen 1">
            <a:extLst>
              <a:ext uri="{FF2B5EF4-FFF2-40B4-BE49-F238E27FC236}">
                <a16:creationId xmlns:a16="http://schemas.microsoft.com/office/drawing/2014/main" id="{1E7E92C6-B3F8-4333-A521-51A376DAD2FB}"/>
              </a:ext>
            </a:extLst>
          </p:cNvPr>
          <p:cNvPicPr>
            <a:picLocks noChangeAspect="1"/>
          </p:cNvPicPr>
          <p:nvPr/>
        </p:nvPicPr>
        <p:blipFill>
          <a:blip r:embed="rId2"/>
          <a:stretch>
            <a:fillRect/>
          </a:stretch>
        </p:blipFill>
        <p:spPr>
          <a:xfrm>
            <a:off x="477351" y="1112286"/>
            <a:ext cx="11237298" cy="3656396"/>
          </a:xfrm>
          <a:prstGeom prst="rect">
            <a:avLst/>
          </a:prstGeom>
        </p:spPr>
      </p:pic>
    </p:spTree>
    <p:extLst>
      <p:ext uri="{BB962C8B-B14F-4D97-AF65-F5344CB8AC3E}">
        <p14:creationId xmlns:p14="http://schemas.microsoft.com/office/powerpoint/2010/main" val="1314604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04553" y="10900"/>
            <a:ext cx="11982893" cy="830997"/>
          </a:xfrm>
          <a:prstGeom prst="rect">
            <a:avLst/>
          </a:prstGeom>
          <a:solidFill>
            <a:srgbClr val="FFFFB3"/>
          </a:solidFill>
          <a:ln>
            <a:solidFill>
              <a:schemeClr val="tx1"/>
            </a:solidFill>
          </a:ln>
        </p:spPr>
        <p:txBody>
          <a:bodyPr wrap="square" rtlCol="0">
            <a:spAutoFit/>
          </a:bodyPr>
          <a:lstStyle/>
          <a:p>
            <a:pPr algn="ctr"/>
            <a:r>
              <a:rPr lang="es-MX" sz="2400" b="1" dirty="0">
                <a:solidFill>
                  <a:srgbClr val="002060"/>
                </a:solidFill>
                <a:latin typeface="Arial" panose="020B0604020202020204" pitchFamily="34" charset="0"/>
                <a:cs typeface="Arial" panose="020B0604020202020204" pitchFamily="34" charset="0"/>
              </a:rPr>
              <a:t>RESULTADOS POSITIVOS A </a:t>
            </a:r>
            <a:r>
              <a:rPr lang="es-MX" sz="2400" b="1" dirty="0">
                <a:solidFill>
                  <a:srgbClr val="FF0000"/>
                </a:solidFill>
                <a:latin typeface="Arial" panose="020B0604020202020204" pitchFamily="34" charset="0"/>
                <a:cs typeface="Arial" panose="020B0604020202020204" pitchFamily="34" charset="0"/>
              </a:rPr>
              <a:t>ANTIGENO DENGUE NS1 </a:t>
            </a:r>
            <a:r>
              <a:rPr lang="es-MX" sz="2400" b="1" dirty="0">
                <a:solidFill>
                  <a:srgbClr val="002060"/>
                </a:solidFill>
                <a:latin typeface="Arial" panose="020B0604020202020204" pitchFamily="34" charset="0"/>
                <a:cs typeface="Arial" panose="020B0604020202020204" pitchFamily="34" charset="0"/>
              </a:rPr>
              <a:t>POR PROVINCIAS. </a:t>
            </a:r>
          </a:p>
          <a:p>
            <a:pPr algn="ctr"/>
            <a:r>
              <a:rPr lang="es-MX" sz="2400" b="1" dirty="0">
                <a:solidFill>
                  <a:srgbClr val="002060"/>
                </a:solidFill>
                <a:latin typeface="Arial" panose="020B0604020202020204" pitchFamily="34" charset="0"/>
                <a:cs typeface="Arial" panose="020B0604020202020204" pitchFamily="34" charset="0"/>
              </a:rPr>
              <a:t>(CORTE 03.08.2024)</a:t>
            </a:r>
          </a:p>
        </p:txBody>
      </p:sp>
      <p:sp>
        <p:nvSpPr>
          <p:cNvPr id="11" name="CuadroTexto 10">
            <a:extLst>
              <a:ext uri="{FF2B5EF4-FFF2-40B4-BE49-F238E27FC236}">
                <a16:creationId xmlns:a16="http://schemas.microsoft.com/office/drawing/2014/main" id="{DF0AEF81-6AE2-C26B-E692-4AB674ED809C}"/>
              </a:ext>
            </a:extLst>
          </p:cNvPr>
          <p:cNvSpPr txBox="1"/>
          <p:nvPr/>
        </p:nvSpPr>
        <p:spPr>
          <a:xfrm>
            <a:off x="104551" y="5670478"/>
            <a:ext cx="11982893" cy="830997"/>
          </a:xfrm>
          <a:prstGeom prst="rect">
            <a:avLst/>
          </a:prstGeom>
          <a:noFill/>
          <a:ln>
            <a:solidFill>
              <a:schemeClr val="tx1"/>
            </a:solidFill>
          </a:ln>
        </p:spPr>
        <p:txBody>
          <a:bodyPr wrap="square" rtlCol="0">
            <a:spAutoFit/>
          </a:bodyPr>
          <a:lstStyle/>
          <a:p>
            <a:pPr algn="just"/>
            <a:r>
              <a:rPr lang="es-MX" sz="1600" b="1" dirty="0">
                <a:latin typeface="Arial" panose="020B0604020202020204" pitchFamily="34" charset="0"/>
                <a:cs typeface="Arial" panose="020B0604020202020204" pitchFamily="34" charset="0"/>
              </a:rPr>
              <a:t>En la SE 11 se reportaron un total de </a:t>
            </a:r>
            <a:r>
              <a:rPr lang="es-MX" sz="1600" b="1" dirty="0">
                <a:solidFill>
                  <a:srgbClr val="FF0000"/>
                </a:solidFill>
                <a:latin typeface="Arial" panose="020B0604020202020204" pitchFamily="34" charset="0"/>
                <a:cs typeface="Arial" panose="020B0604020202020204" pitchFamily="34" charset="0"/>
              </a:rPr>
              <a:t>80 muestras positivas al antígeno Dengue NS1</a:t>
            </a:r>
            <a:r>
              <a:rPr lang="es-MX" sz="1600" b="1" dirty="0">
                <a:latin typeface="Arial" panose="020B0604020202020204" pitchFamily="34" charset="0"/>
                <a:cs typeface="Arial" panose="020B0604020202020204" pitchFamily="34" charset="0"/>
              </a:rPr>
              <a:t>, siendo la SE con mayor número de muestras positivas de menos o igual a 5 días de enfermedad. En la SE 31, se reportaron 4 casos positivos.</a:t>
            </a:r>
          </a:p>
          <a:p>
            <a:pPr algn="just"/>
            <a:r>
              <a:rPr lang="es-MX" sz="1600" b="1" dirty="0">
                <a:latin typeface="Arial" panose="020B0604020202020204" pitchFamily="34" charset="0"/>
                <a:cs typeface="Arial" panose="020B0604020202020204" pitchFamily="34" charset="0"/>
              </a:rPr>
              <a:t>Alto Amazonas y Maynas reportaron el mayor número de muestras positivos al antígeno Dengue NS1</a:t>
            </a:r>
            <a:endParaRPr lang="es-ES" sz="1600" b="1" dirty="0">
              <a:latin typeface="Arial" panose="020B0604020202020204" pitchFamily="34" charset="0"/>
              <a:cs typeface="Arial" panose="020B0604020202020204" pitchFamily="34" charset="0"/>
            </a:endParaRPr>
          </a:p>
        </p:txBody>
      </p:sp>
      <p:sp>
        <p:nvSpPr>
          <p:cNvPr id="3" name="Marcador de número de diapositiva 2"/>
          <p:cNvSpPr>
            <a:spLocks noGrp="1"/>
          </p:cNvSpPr>
          <p:nvPr>
            <p:ph type="sldNum" sz="quarter" idx="12"/>
          </p:nvPr>
        </p:nvSpPr>
        <p:spPr/>
        <p:txBody>
          <a:bodyPr/>
          <a:lstStyle/>
          <a:p>
            <a:fld id="{F5620382-0A46-4FB1-A959-BEC0BD143610}" type="slidenum">
              <a:rPr lang="en-US" smtClean="0"/>
              <a:t>19</a:t>
            </a:fld>
            <a:endParaRPr lang="en-US" dirty="0"/>
          </a:p>
        </p:txBody>
      </p:sp>
      <p:sp>
        <p:nvSpPr>
          <p:cNvPr id="9" name="CuadroTexto 8">
            <a:extLst>
              <a:ext uri="{FF2B5EF4-FFF2-40B4-BE49-F238E27FC236}">
                <a16:creationId xmlns:a16="http://schemas.microsoft.com/office/drawing/2014/main" id="{98BAF68D-1474-4E9D-8D16-D8A07E750E8C}"/>
              </a:ext>
            </a:extLst>
          </p:cNvPr>
          <p:cNvSpPr txBox="1"/>
          <p:nvPr/>
        </p:nvSpPr>
        <p:spPr>
          <a:xfrm>
            <a:off x="104552" y="5036257"/>
            <a:ext cx="5190554" cy="200055"/>
          </a:xfrm>
          <a:prstGeom prst="rect">
            <a:avLst/>
          </a:prstGeom>
          <a:noFill/>
        </p:spPr>
        <p:txBody>
          <a:bodyPr wrap="square" rtlCol="0">
            <a:spAutoFit/>
          </a:bodyPr>
          <a:lstStyle/>
          <a:p>
            <a:r>
              <a:rPr lang="es-MX" sz="700" b="1" dirty="0">
                <a:latin typeface="Arial" panose="020B0604020202020204" pitchFamily="34" charset="0"/>
                <a:cs typeface="Arial" panose="020B0604020202020204" pitchFamily="34" charset="0"/>
              </a:rPr>
              <a:t>Fuente: GERESA Loreto: CPC. Dirección de Referencia Regional de Loreto. Unidad de Virología.  NetLabv.2  </a:t>
            </a:r>
          </a:p>
        </p:txBody>
      </p:sp>
      <p:pic>
        <p:nvPicPr>
          <p:cNvPr id="2" name="Imagen 1">
            <a:extLst>
              <a:ext uri="{FF2B5EF4-FFF2-40B4-BE49-F238E27FC236}">
                <a16:creationId xmlns:a16="http://schemas.microsoft.com/office/drawing/2014/main" id="{73780C4B-91DC-460A-A58A-D54A498724B0}"/>
              </a:ext>
            </a:extLst>
          </p:cNvPr>
          <p:cNvPicPr>
            <a:picLocks noChangeAspect="1"/>
          </p:cNvPicPr>
          <p:nvPr/>
        </p:nvPicPr>
        <p:blipFill>
          <a:blip r:embed="rId2"/>
          <a:stretch>
            <a:fillRect/>
          </a:stretch>
        </p:blipFill>
        <p:spPr>
          <a:xfrm>
            <a:off x="104552" y="968403"/>
            <a:ext cx="11982893" cy="4067854"/>
          </a:xfrm>
          <a:prstGeom prst="rect">
            <a:avLst/>
          </a:prstGeom>
        </p:spPr>
      </p:pic>
    </p:spTree>
    <p:extLst>
      <p:ext uri="{BB962C8B-B14F-4D97-AF65-F5344CB8AC3E}">
        <p14:creationId xmlns:p14="http://schemas.microsoft.com/office/powerpoint/2010/main" val="2551148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Rectángulo"/>
          <p:cNvSpPr/>
          <p:nvPr/>
        </p:nvSpPr>
        <p:spPr>
          <a:xfrm>
            <a:off x="0" y="0"/>
            <a:ext cx="12192000" cy="730273"/>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Enfermedades agrupadas de importancia en la salud pública, </a:t>
            </a:r>
            <a:endParaRPr lang="es-ES" sz="2400" b="1"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endParaRPr>
          </a:p>
          <a:p>
            <a:pPr algn="ctr"/>
            <a:r>
              <a:rPr lang="es-ES" sz="2400" b="1"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Región </a:t>
            </a:r>
            <a:r>
              <a:rPr lang="es-ES" sz="24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Loreto, </a:t>
            </a:r>
            <a:r>
              <a:rPr lang="es-ES" sz="2400" b="1"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Año  </a:t>
            </a:r>
            <a:r>
              <a:rPr lang="es-ES" sz="24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2024  (S.E. </a:t>
            </a:r>
            <a:r>
              <a:rPr lang="es-ES" sz="2400" b="1"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1-31)</a:t>
            </a:r>
            <a:endParaRPr lang="es-ES" sz="24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endParaRPr>
          </a:p>
        </p:txBody>
      </p:sp>
      <p:sp>
        <p:nvSpPr>
          <p:cNvPr id="6" name="CuadroTexto 5">
            <a:extLst>
              <a:ext uri="{FF2B5EF4-FFF2-40B4-BE49-F238E27FC236}">
                <a16:creationId xmlns:a16="http://schemas.microsoft.com/office/drawing/2014/main" id="{D5775512-7C68-4199-8B9D-E586B42B3239}"/>
              </a:ext>
            </a:extLst>
          </p:cNvPr>
          <p:cNvSpPr txBox="1"/>
          <p:nvPr/>
        </p:nvSpPr>
        <p:spPr>
          <a:xfrm>
            <a:off x="86433" y="6673464"/>
            <a:ext cx="3333136" cy="200055"/>
          </a:xfrm>
          <a:prstGeom prst="rect">
            <a:avLst/>
          </a:prstGeom>
          <a:noFill/>
        </p:spPr>
        <p:txBody>
          <a:bodyPr wrap="square" rtlCol="0">
            <a:spAutoFit/>
          </a:bodyPr>
          <a:lstStyle/>
          <a:p>
            <a:r>
              <a:rPr lang="es-MX" sz="700" dirty="0"/>
              <a:t>Fuente: Base Noti Sp Dirección de Epidemiología 2024</a:t>
            </a:r>
          </a:p>
        </p:txBody>
      </p:sp>
      <p:sp>
        <p:nvSpPr>
          <p:cNvPr id="5" name="CuadroTexto 4">
            <a:extLst>
              <a:ext uri="{FF2B5EF4-FFF2-40B4-BE49-F238E27FC236}">
                <a16:creationId xmlns:a16="http://schemas.microsoft.com/office/drawing/2014/main" id="{FA82CF28-755D-BB20-C2D5-90E771266A54}"/>
              </a:ext>
            </a:extLst>
          </p:cNvPr>
          <p:cNvSpPr txBox="1"/>
          <p:nvPr/>
        </p:nvSpPr>
        <p:spPr>
          <a:xfrm>
            <a:off x="8897256" y="1255045"/>
            <a:ext cx="2631754" cy="4893647"/>
          </a:xfrm>
          <a:prstGeom prst="rect">
            <a:avLst/>
          </a:prstGeom>
          <a:noFill/>
          <a:ln>
            <a:solidFill>
              <a:schemeClr val="tx1"/>
            </a:solidFill>
          </a:ln>
        </p:spPr>
        <p:txBody>
          <a:bodyPr wrap="square" rtlCol="0">
            <a:spAutoFit/>
          </a:bodyPr>
          <a:lstStyle/>
          <a:p>
            <a:pPr algn="just"/>
            <a:r>
              <a:rPr lang="es-ES" sz="1200" dirty="0">
                <a:latin typeface="Arial" panose="020B0604020202020204" pitchFamily="34" charset="0"/>
                <a:cs typeface="Arial" panose="020B0604020202020204" pitchFamily="34" charset="0"/>
              </a:rPr>
              <a:t>Se presenta la agrupación de enfermedades bajo la vigilancia epidemiológica. </a:t>
            </a:r>
            <a:r>
              <a:rPr lang="es-MX" sz="1200" dirty="0" smtClean="0">
                <a:latin typeface="Arial" panose="020B0604020202020204" pitchFamily="34" charset="0"/>
                <a:cs typeface="Arial" panose="020B0604020202020204" pitchFamily="34" charset="0"/>
              </a:rPr>
              <a:t>El mayor porcentaje se concentra en enfermedades transmitida por vectores; siendo Dengue y Malaria los que reportan el </a:t>
            </a:r>
            <a:r>
              <a:rPr lang="es-MX" sz="1200" dirty="0" smtClean="0">
                <a:solidFill>
                  <a:srgbClr val="FF0000"/>
                </a:solidFill>
                <a:latin typeface="Arial" panose="020B0604020202020204" pitchFamily="34" charset="0"/>
                <a:cs typeface="Arial" panose="020B0604020202020204" pitchFamily="34" charset="0"/>
              </a:rPr>
              <a:t>84.27%. </a:t>
            </a:r>
            <a:r>
              <a:rPr lang="es-MX" sz="1200" dirty="0" smtClean="0">
                <a:latin typeface="Arial" panose="020B0604020202020204" pitchFamily="34" charset="0"/>
                <a:cs typeface="Arial" panose="020B0604020202020204" pitchFamily="34" charset="0"/>
              </a:rPr>
              <a:t>de todos los daños reportados</a:t>
            </a:r>
            <a:r>
              <a:rPr lang="es-MX" sz="1200" dirty="0" smtClean="0">
                <a:solidFill>
                  <a:srgbClr val="FF0000"/>
                </a:solidFill>
                <a:latin typeface="Arial" panose="020B0604020202020204" pitchFamily="34" charset="0"/>
                <a:cs typeface="Arial" panose="020B0604020202020204" pitchFamily="34" charset="0"/>
              </a:rPr>
              <a:t>.</a:t>
            </a:r>
          </a:p>
          <a:p>
            <a:pPr algn="just"/>
            <a:endParaRPr lang="es-MX" sz="1200" dirty="0">
              <a:solidFill>
                <a:srgbClr val="FF0000"/>
              </a:solidFill>
              <a:latin typeface="Arial" panose="020B0604020202020204" pitchFamily="34" charset="0"/>
              <a:cs typeface="Arial" panose="020B0604020202020204" pitchFamily="34" charset="0"/>
            </a:endParaRPr>
          </a:p>
          <a:p>
            <a:pPr algn="just"/>
            <a:r>
              <a:rPr lang="es-MX" sz="1200" dirty="0" smtClean="0">
                <a:latin typeface="Arial" panose="020B0604020202020204" pitchFamily="34" charset="0"/>
                <a:cs typeface="Arial" panose="020B0604020202020204" pitchFamily="34" charset="0"/>
              </a:rPr>
              <a:t>En las </a:t>
            </a:r>
            <a:r>
              <a:rPr lang="es-MX" sz="1200" dirty="0" err="1" smtClean="0">
                <a:latin typeface="Arial" panose="020B0604020202020204" pitchFamily="34" charset="0"/>
                <a:cs typeface="Arial" panose="020B0604020202020204" pitchFamily="34" charset="0"/>
              </a:rPr>
              <a:t>zoonoticas</a:t>
            </a:r>
            <a:r>
              <a:rPr lang="es-MX" sz="1200" dirty="0" smtClean="0">
                <a:latin typeface="Arial" panose="020B0604020202020204" pitchFamily="34" charset="0"/>
                <a:cs typeface="Arial" panose="020B0604020202020204" pitchFamily="34" charset="0"/>
              </a:rPr>
              <a:t> prevalece Leptospirosis con 2581 casos (9.03%) y en Inmunoprevenibles Varicela sin complicaciones como daño de mayor reporte con 230 casos (0.80%) .</a:t>
            </a:r>
          </a:p>
          <a:p>
            <a:pPr algn="just"/>
            <a:r>
              <a:rPr lang="es-MX" sz="1200" dirty="0" smtClean="0">
                <a:latin typeface="Arial" panose="020B0604020202020204" pitchFamily="34" charset="0"/>
                <a:cs typeface="Arial" panose="020B0604020202020204" pitchFamily="34" charset="0"/>
              </a:rPr>
              <a:t>En el grupo de Infecciones congénitas resalta Sífilis no especificada con 153 casos (0.54%).</a:t>
            </a:r>
          </a:p>
          <a:p>
            <a:pPr algn="just"/>
            <a:endParaRPr lang="es-MX" sz="1200" dirty="0">
              <a:latin typeface="Arial" panose="020B0604020202020204" pitchFamily="34" charset="0"/>
              <a:cs typeface="Arial" panose="020B0604020202020204" pitchFamily="34" charset="0"/>
            </a:endParaRPr>
          </a:p>
          <a:p>
            <a:pPr algn="just"/>
            <a:r>
              <a:rPr lang="es-ES" sz="1200" dirty="0" smtClean="0">
                <a:latin typeface="Arial" panose="020B0604020202020204" pitchFamily="34" charset="0"/>
                <a:cs typeface="Arial" panose="020B0604020202020204" pitchFamily="34" charset="0"/>
              </a:rPr>
              <a:t>Entre otros daños de importancia se tiene a Muerte materna con 12 casos (0.04%), de ella Muerte Materna directa prevalece con 7 casos (0.02%).</a:t>
            </a:r>
          </a:p>
          <a:p>
            <a:pPr algn="just"/>
            <a:endParaRPr lang="es-ES" sz="1200" dirty="0" smtClean="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3"/>
          <a:stretch>
            <a:fillRect/>
          </a:stretch>
        </p:blipFill>
        <p:spPr>
          <a:xfrm>
            <a:off x="622369" y="880070"/>
            <a:ext cx="7844298" cy="5809535"/>
          </a:xfrm>
          <a:prstGeom prst="rect">
            <a:avLst/>
          </a:prstGeom>
        </p:spPr>
      </p:pic>
    </p:spTree>
    <p:extLst>
      <p:ext uri="{BB962C8B-B14F-4D97-AF65-F5344CB8AC3E}">
        <p14:creationId xmlns:p14="http://schemas.microsoft.com/office/powerpoint/2010/main" val="33518372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04553" y="10900"/>
            <a:ext cx="11982893" cy="830997"/>
          </a:xfrm>
          <a:prstGeom prst="rect">
            <a:avLst/>
          </a:prstGeom>
          <a:solidFill>
            <a:srgbClr val="FFFFB3"/>
          </a:solidFill>
          <a:ln>
            <a:solidFill>
              <a:schemeClr val="tx1"/>
            </a:solidFill>
          </a:ln>
        </p:spPr>
        <p:txBody>
          <a:bodyPr wrap="square" rtlCol="0">
            <a:spAutoFit/>
          </a:bodyPr>
          <a:lstStyle/>
          <a:p>
            <a:pPr algn="ctr"/>
            <a:r>
              <a:rPr lang="es-MX" sz="2400" b="1" dirty="0">
                <a:solidFill>
                  <a:srgbClr val="002060"/>
                </a:solidFill>
                <a:latin typeface="Arial" panose="020B0604020202020204" pitchFamily="34" charset="0"/>
                <a:cs typeface="Arial" panose="020B0604020202020204" pitchFamily="34" charset="0"/>
              </a:rPr>
              <a:t>RESULTADOS POSITIVOS A </a:t>
            </a:r>
            <a:r>
              <a:rPr lang="es-MX" sz="2400" b="1" dirty="0">
                <a:solidFill>
                  <a:srgbClr val="FF0000"/>
                </a:solidFill>
                <a:latin typeface="Arial" panose="020B0604020202020204" pitchFamily="34" charset="0"/>
                <a:cs typeface="Arial" panose="020B0604020202020204" pitchFamily="34" charset="0"/>
              </a:rPr>
              <a:t>ANTICUERPO IGM DENGUE </a:t>
            </a:r>
            <a:r>
              <a:rPr lang="es-MX" sz="2400" b="1" dirty="0">
                <a:solidFill>
                  <a:srgbClr val="002060"/>
                </a:solidFill>
                <a:latin typeface="Arial" panose="020B0604020202020204" pitchFamily="34" charset="0"/>
                <a:cs typeface="Arial" panose="020B0604020202020204" pitchFamily="34" charset="0"/>
              </a:rPr>
              <a:t>POR PROVINCIAS. </a:t>
            </a:r>
          </a:p>
          <a:p>
            <a:pPr algn="ctr"/>
            <a:r>
              <a:rPr lang="es-MX" sz="2400" b="1" dirty="0">
                <a:solidFill>
                  <a:srgbClr val="002060"/>
                </a:solidFill>
                <a:latin typeface="Arial" panose="020B0604020202020204" pitchFamily="34" charset="0"/>
                <a:cs typeface="Arial" panose="020B0604020202020204" pitchFamily="34" charset="0"/>
              </a:rPr>
              <a:t>(CORTE 03.08.2024)</a:t>
            </a:r>
          </a:p>
        </p:txBody>
      </p:sp>
      <p:sp>
        <p:nvSpPr>
          <p:cNvPr id="11" name="CuadroTexto 10">
            <a:extLst>
              <a:ext uri="{FF2B5EF4-FFF2-40B4-BE49-F238E27FC236}">
                <a16:creationId xmlns:a16="http://schemas.microsoft.com/office/drawing/2014/main" id="{DF0AEF81-6AE2-C26B-E692-4AB674ED809C}"/>
              </a:ext>
            </a:extLst>
          </p:cNvPr>
          <p:cNvSpPr txBox="1"/>
          <p:nvPr/>
        </p:nvSpPr>
        <p:spPr>
          <a:xfrm>
            <a:off x="104551" y="5419479"/>
            <a:ext cx="11982893" cy="830997"/>
          </a:xfrm>
          <a:prstGeom prst="rect">
            <a:avLst/>
          </a:prstGeom>
          <a:noFill/>
          <a:ln>
            <a:solidFill>
              <a:schemeClr val="tx1"/>
            </a:solidFill>
          </a:ln>
        </p:spPr>
        <p:txBody>
          <a:bodyPr wrap="square" rtlCol="0">
            <a:spAutoFit/>
          </a:bodyPr>
          <a:lstStyle/>
          <a:p>
            <a:pPr algn="just"/>
            <a:r>
              <a:rPr lang="es-MX" sz="1600" b="1" dirty="0">
                <a:latin typeface="Arial" panose="020B0604020202020204" pitchFamily="34" charset="0"/>
                <a:cs typeface="Arial" panose="020B0604020202020204" pitchFamily="34" charset="0"/>
              </a:rPr>
              <a:t>En la SE 19 se reportaron un total de </a:t>
            </a:r>
            <a:r>
              <a:rPr lang="es-MX" sz="1600" b="1" dirty="0">
                <a:solidFill>
                  <a:srgbClr val="FF0000"/>
                </a:solidFill>
                <a:latin typeface="Arial" panose="020B0604020202020204" pitchFamily="34" charset="0"/>
                <a:cs typeface="Arial" panose="020B0604020202020204" pitchFamily="34" charset="0"/>
              </a:rPr>
              <a:t>31 muestras positivas al anticuerpo IgM Dengue</a:t>
            </a:r>
            <a:r>
              <a:rPr lang="es-MX" sz="1600" b="1" dirty="0">
                <a:latin typeface="Arial" panose="020B0604020202020204" pitchFamily="34" charset="0"/>
                <a:cs typeface="Arial" panose="020B0604020202020204" pitchFamily="34" charset="0"/>
              </a:rPr>
              <a:t>, siendo la SE con mayor número de muestras positivas mayores a 5 días de enfermedad. En la SE 31 se reportaron 2 casos positivos para IgM.</a:t>
            </a:r>
          </a:p>
          <a:p>
            <a:pPr algn="just"/>
            <a:r>
              <a:rPr lang="es-MX" sz="1600" b="1" dirty="0">
                <a:latin typeface="Arial" panose="020B0604020202020204" pitchFamily="34" charset="0"/>
                <a:cs typeface="Arial" panose="020B0604020202020204" pitchFamily="34" charset="0"/>
              </a:rPr>
              <a:t>Alto Amazonas y Maynas reportaron el mayor número de muestras positivos al anticuerpo IgM de Dengue.</a:t>
            </a:r>
            <a:endParaRPr lang="es-ES" sz="1600" b="1" dirty="0">
              <a:latin typeface="Arial" panose="020B0604020202020204" pitchFamily="34" charset="0"/>
              <a:cs typeface="Arial" panose="020B0604020202020204" pitchFamily="34" charset="0"/>
            </a:endParaRPr>
          </a:p>
        </p:txBody>
      </p:sp>
      <p:sp>
        <p:nvSpPr>
          <p:cNvPr id="3" name="Marcador de número de diapositiva 2"/>
          <p:cNvSpPr>
            <a:spLocks noGrp="1"/>
          </p:cNvSpPr>
          <p:nvPr>
            <p:ph type="sldNum" sz="quarter" idx="12"/>
          </p:nvPr>
        </p:nvSpPr>
        <p:spPr/>
        <p:txBody>
          <a:bodyPr/>
          <a:lstStyle/>
          <a:p>
            <a:fld id="{F5620382-0A46-4FB1-A959-BEC0BD143610}" type="slidenum">
              <a:rPr lang="en-US" smtClean="0"/>
              <a:t>20</a:t>
            </a:fld>
            <a:endParaRPr lang="en-US" dirty="0"/>
          </a:p>
        </p:txBody>
      </p:sp>
      <p:sp>
        <p:nvSpPr>
          <p:cNvPr id="9" name="CuadroTexto 8">
            <a:extLst>
              <a:ext uri="{FF2B5EF4-FFF2-40B4-BE49-F238E27FC236}">
                <a16:creationId xmlns:a16="http://schemas.microsoft.com/office/drawing/2014/main" id="{98BAF68D-1474-4E9D-8D16-D8A07E750E8C}"/>
              </a:ext>
            </a:extLst>
          </p:cNvPr>
          <p:cNvSpPr txBox="1"/>
          <p:nvPr/>
        </p:nvSpPr>
        <p:spPr>
          <a:xfrm>
            <a:off x="104551" y="5213577"/>
            <a:ext cx="5190554" cy="200055"/>
          </a:xfrm>
          <a:prstGeom prst="rect">
            <a:avLst/>
          </a:prstGeom>
          <a:noFill/>
        </p:spPr>
        <p:txBody>
          <a:bodyPr wrap="square" rtlCol="0">
            <a:spAutoFit/>
          </a:bodyPr>
          <a:lstStyle/>
          <a:p>
            <a:r>
              <a:rPr lang="es-MX" sz="700" b="1" dirty="0">
                <a:latin typeface="Arial" panose="020B0604020202020204" pitchFamily="34" charset="0"/>
                <a:cs typeface="Arial" panose="020B0604020202020204" pitchFamily="34" charset="0"/>
              </a:rPr>
              <a:t>Fuente: GERESA Loreto: CPC. Dirección de Referencia Regional de Loreto. Unidad de Virología.  NetLabv.2  </a:t>
            </a:r>
          </a:p>
        </p:txBody>
      </p:sp>
      <p:pic>
        <p:nvPicPr>
          <p:cNvPr id="5" name="Imagen 4">
            <a:extLst>
              <a:ext uri="{FF2B5EF4-FFF2-40B4-BE49-F238E27FC236}">
                <a16:creationId xmlns:a16="http://schemas.microsoft.com/office/drawing/2014/main" id="{D6EC4735-5E7B-4834-8F7D-FD6815F7C239}"/>
              </a:ext>
            </a:extLst>
          </p:cNvPr>
          <p:cNvPicPr>
            <a:picLocks noChangeAspect="1"/>
          </p:cNvPicPr>
          <p:nvPr/>
        </p:nvPicPr>
        <p:blipFill>
          <a:blip r:embed="rId2"/>
          <a:stretch>
            <a:fillRect/>
          </a:stretch>
        </p:blipFill>
        <p:spPr>
          <a:xfrm>
            <a:off x="104552" y="1047308"/>
            <a:ext cx="11982893" cy="4066242"/>
          </a:xfrm>
          <a:prstGeom prst="rect">
            <a:avLst/>
          </a:prstGeom>
        </p:spPr>
      </p:pic>
    </p:spTree>
    <p:extLst>
      <p:ext uri="{BB962C8B-B14F-4D97-AF65-F5344CB8AC3E}">
        <p14:creationId xmlns:p14="http://schemas.microsoft.com/office/powerpoint/2010/main" val="2055375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D5948E2-7242-9CFA-87D7-CFF2EAF36519}"/>
              </a:ext>
            </a:extLst>
          </p:cNvPr>
          <p:cNvSpPr txBox="1"/>
          <p:nvPr/>
        </p:nvSpPr>
        <p:spPr>
          <a:xfrm>
            <a:off x="119537" y="44635"/>
            <a:ext cx="11944350" cy="353943"/>
          </a:xfrm>
          <a:prstGeom prst="rect">
            <a:avLst/>
          </a:prstGeom>
          <a:solidFill>
            <a:srgbClr val="FFFFB3"/>
          </a:solidFill>
          <a:ln>
            <a:solidFill>
              <a:schemeClr val="tx1"/>
            </a:solidFill>
          </a:ln>
        </p:spPr>
        <p:txBody>
          <a:bodyPr wrap="square" rtlCol="0">
            <a:spAutoFit/>
          </a:bodyPr>
          <a:lstStyle/>
          <a:p>
            <a:pPr algn="ctr"/>
            <a:r>
              <a:rPr lang="es-MX" sz="1700" b="1" dirty="0">
                <a:solidFill>
                  <a:srgbClr val="002060"/>
                </a:solidFill>
                <a:latin typeface="Arial" panose="020B0604020202020204" pitchFamily="34" charset="0"/>
                <a:cs typeface="Arial" panose="020B0604020202020204" pitchFamily="34" charset="0"/>
              </a:rPr>
              <a:t>RESULTADOS DENGUE PROCESADOS POR MESES. (CORTE 03.08.2024)</a:t>
            </a:r>
          </a:p>
        </p:txBody>
      </p:sp>
      <p:sp>
        <p:nvSpPr>
          <p:cNvPr id="6" name="CuadroTexto 5">
            <a:extLst>
              <a:ext uri="{FF2B5EF4-FFF2-40B4-BE49-F238E27FC236}">
                <a16:creationId xmlns:a16="http://schemas.microsoft.com/office/drawing/2014/main" id="{0535C1F6-282F-3249-2736-EF4CF4828674}"/>
              </a:ext>
            </a:extLst>
          </p:cNvPr>
          <p:cNvSpPr txBox="1"/>
          <p:nvPr/>
        </p:nvSpPr>
        <p:spPr>
          <a:xfrm>
            <a:off x="282911" y="5502284"/>
            <a:ext cx="11780976" cy="523220"/>
          </a:xfrm>
          <a:prstGeom prst="rect">
            <a:avLst/>
          </a:prstGeom>
          <a:noFill/>
          <a:ln>
            <a:solidFill>
              <a:schemeClr val="tx1"/>
            </a:solidFill>
          </a:ln>
        </p:spPr>
        <p:txBody>
          <a:bodyPr wrap="square" rtlCol="0">
            <a:spAutoFit/>
          </a:bodyPr>
          <a:lstStyle/>
          <a:p>
            <a:pPr algn="just"/>
            <a:r>
              <a:rPr lang="es-MX" sz="1400" b="1" dirty="0"/>
              <a:t>En agosto 2024 se han procesado un </a:t>
            </a:r>
            <a:r>
              <a:rPr lang="es-MX" sz="1400" b="1" dirty="0">
                <a:solidFill>
                  <a:srgbClr val="FF0000"/>
                </a:solidFill>
              </a:rPr>
              <a:t>total de 77 muestras</a:t>
            </a:r>
            <a:r>
              <a:rPr lang="es-MX" sz="1400" dirty="0">
                <a:solidFill>
                  <a:srgbClr val="FF0000"/>
                </a:solidFill>
              </a:rPr>
              <a:t>, </a:t>
            </a:r>
            <a:r>
              <a:rPr lang="es-MX" sz="1400" b="1" dirty="0">
                <a:solidFill>
                  <a:srgbClr val="FF0000"/>
                </a:solidFill>
              </a:rPr>
              <a:t>7 fueron positivas. </a:t>
            </a:r>
            <a:r>
              <a:rPr lang="es-MX" sz="1400" b="1" dirty="0"/>
              <a:t>El</a:t>
            </a:r>
            <a:r>
              <a:rPr lang="es-MX" sz="1400" dirty="0"/>
              <a:t> </a:t>
            </a:r>
            <a:r>
              <a:rPr lang="es-MX" sz="1400" b="1" dirty="0">
                <a:solidFill>
                  <a:srgbClr val="FF0000"/>
                </a:solidFill>
              </a:rPr>
              <a:t>IP</a:t>
            </a:r>
            <a:r>
              <a:rPr lang="es-MX" sz="1400" b="1" dirty="0"/>
              <a:t>, corresponde al </a:t>
            </a:r>
            <a:r>
              <a:rPr lang="es-MX" sz="1400" b="1" dirty="0">
                <a:solidFill>
                  <a:srgbClr val="FF0000"/>
                </a:solidFill>
              </a:rPr>
              <a:t>2 de agosto (IP: 9.09%).</a:t>
            </a:r>
          </a:p>
          <a:p>
            <a:pPr algn="just"/>
            <a:endParaRPr lang="es-MX" sz="1400" b="1" dirty="0">
              <a:solidFill>
                <a:srgbClr val="FF0000"/>
              </a:solidFill>
            </a:endParaRPr>
          </a:p>
        </p:txBody>
      </p:sp>
      <p:pic>
        <p:nvPicPr>
          <p:cNvPr id="9" name="Imagen 8">
            <a:extLst>
              <a:ext uri="{FF2B5EF4-FFF2-40B4-BE49-F238E27FC236}">
                <a16:creationId xmlns:a16="http://schemas.microsoft.com/office/drawing/2014/main" id="{146DC1C6-6F2D-1C7E-2662-17021AC629B8}"/>
              </a:ext>
            </a:extLst>
          </p:cNvPr>
          <p:cNvPicPr>
            <a:picLocks noChangeAspect="1"/>
          </p:cNvPicPr>
          <p:nvPr/>
        </p:nvPicPr>
        <p:blipFill>
          <a:blip r:embed="rId2"/>
          <a:stretch>
            <a:fillRect/>
          </a:stretch>
        </p:blipFill>
        <p:spPr>
          <a:xfrm>
            <a:off x="878977" y="5125643"/>
            <a:ext cx="4712616" cy="207282"/>
          </a:xfrm>
          <a:prstGeom prst="rect">
            <a:avLst/>
          </a:prstGeom>
        </p:spPr>
      </p:pic>
      <p:pic>
        <p:nvPicPr>
          <p:cNvPr id="5" name="Imagen 4">
            <a:extLst>
              <a:ext uri="{FF2B5EF4-FFF2-40B4-BE49-F238E27FC236}">
                <a16:creationId xmlns:a16="http://schemas.microsoft.com/office/drawing/2014/main" id="{8597596E-0ACC-4DE0-A0BB-877E3072002A}"/>
              </a:ext>
            </a:extLst>
          </p:cNvPr>
          <p:cNvPicPr>
            <a:picLocks noChangeAspect="1"/>
          </p:cNvPicPr>
          <p:nvPr/>
        </p:nvPicPr>
        <p:blipFill>
          <a:blip r:embed="rId3"/>
          <a:stretch>
            <a:fillRect/>
          </a:stretch>
        </p:blipFill>
        <p:spPr>
          <a:xfrm>
            <a:off x="959920" y="589671"/>
            <a:ext cx="9955600" cy="4448520"/>
          </a:xfrm>
          <a:prstGeom prst="rect">
            <a:avLst/>
          </a:prstGeom>
        </p:spPr>
      </p:pic>
    </p:spTree>
    <p:extLst>
      <p:ext uri="{BB962C8B-B14F-4D97-AF65-F5344CB8AC3E}">
        <p14:creationId xmlns:p14="http://schemas.microsoft.com/office/powerpoint/2010/main" val="9350660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DF0AEF81-6AE2-C26B-E692-4AB674ED809C}"/>
              </a:ext>
            </a:extLst>
          </p:cNvPr>
          <p:cNvSpPr txBox="1"/>
          <p:nvPr/>
        </p:nvSpPr>
        <p:spPr>
          <a:xfrm>
            <a:off x="330733" y="5755494"/>
            <a:ext cx="11140919" cy="646331"/>
          </a:xfrm>
          <a:prstGeom prst="rect">
            <a:avLst/>
          </a:prstGeom>
          <a:noFill/>
          <a:ln>
            <a:solidFill>
              <a:schemeClr val="tx1"/>
            </a:solidFill>
          </a:ln>
        </p:spPr>
        <p:txBody>
          <a:bodyPr wrap="square" rtlCol="0">
            <a:spAutoFit/>
          </a:bodyPr>
          <a:lstStyle/>
          <a:p>
            <a:pPr algn="just"/>
            <a:r>
              <a:rPr lang="es-MX" b="1" dirty="0">
                <a:latin typeface="Arial" panose="020B0604020202020204" pitchFamily="34" charset="0"/>
                <a:cs typeface="Arial" panose="020B0604020202020204" pitchFamily="34" charset="0"/>
              </a:rPr>
              <a:t>Los establecimientos de Salud que remitieron mayor número de muestras fueron:</a:t>
            </a:r>
            <a:r>
              <a:rPr lang="es-MX" b="1" dirty="0">
                <a:solidFill>
                  <a:srgbClr val="FF0000"/>
                </a:solidFill>
                <a:latin typeface="Arial" panose="020B0604020202020204" pitchFamily="34" charset="0"/>
                <a:cs typeface="Arial" panose="020B0604020202020204" pitchFamily="34" charset="0"/>
              </a:rPr>
              <a:t> Bellavista Nanay, 20 muestras y Hospital Iquitos, 16 muestras</a:t>
            </a:r>
            <a:r>
              <a:rPr lang="es-MX" b="1" dirty="0">
                <a:latin typeface="Arial" panose="020B0604020202020204" pitchFamily="34" charset="0"/>
                <a:cs typeface="Arial" panose="020B0604020202020204" pitchFamily="34" charset="0"/>
              </a:rPr>
              <a:t>.</a:t>
            </a:r>
          </a:p>
        </p:txBody>
      </p:sp>
      <p:sp>
        <p:nvSpPr>
          <p:cNvPr id="3" name="Marcador de número de diapositiva 2"/>
          <p:cNvSpPr>
            <a:spLocks noGrp="1"/>
          </p:cNvSpPr>
          <p:nvPr>
            <p:ph type="sldNum" sz="quarter" idx="12"/>
          </p:nvPr>
        </p:nvSpPr>
        <p:spPr/>
        <p:txBody>
          <a:bodyPr/>
          <a:lstStyle/>
          <a:p>
            <a:r>
              <a:rPr lang="en-US" dirty="0"/>
              <a:t>44</a:t>
            </a:r>
            <a:fld id="{F5620382-0A46-4FB1-A959-BEC0BD143610}" type="slidenum">
              <a:rPr lang="en-US" smtClean="0"/>
              <a:t>22</a:t>
            </a:fld>
            <a:endParaRPr lang="en-US" dirty="0"/>
          </a:p>
        </p:txBody>
      </p:sp>
      <p:sp>
        <p:nvSpPr>
          <p:cNvPr id="8" name="CuadroTexto 7">
            <a:extLst>
              <a:ext uri="{FF2B5EF4-FFF2-40B4-BE49-F238E27FC236}">
                <a16:creationId xmlns:a16="http://schemas.microsoft.com/office/drawing/2014/main" id="{F8DCAF2B-CB10-4BF7-9C2C-C6029F4A9CAE}"/>
              </a:ext>
            </a:extLst>
          </p:cNvPr>
          <p:cNvSpPr txBox="1"/>
          <p:nvPr/>
        </p:nvSpPr>
        <p:spPr>
          <a:xfrm>
            <a:off x="58723" y="44635"/>
            <a:ext cx="12071758" cy="353943"/>
          </a:xfrm>
          <a:prstGeom prst="rect">
            <a:avLst/>
          </a:prstGeom>
          <a:solidFill>
            <a:srgbClr val="FFFFB3"/>
          </a:solidFill>
          <a:ln>
            <a:solidFill>
              <a:schemeClr val="tx1"/>
            </a:solidFill>
          </a:ln>
        </p:spPr>
        <p:txBody>
          <a:bodyPr wrap="square" rtlCol="0">
            <a:spAutoFit/>
          </a:bodyPr>
          <a:lstStyle/>
          <a:p>
            <a:pPr algn="ctr"/>
            <a:r>
              <a:rPr lang="es-MX" sz="1700" b="1" dirty="0">
                <a:solidFill>
                  <a:srgbClr val="002060"/>
                </a:solidFill>
                <a:latin typeface="Arial" panose="020B0604020202020204" pitchFamily="34" charset="0"/>
                <a:cs typeface="Arial" panose="020B0604020202020204" pitchFamily="34" charset="0"/>
              </a:rPr>
              <a:t>RESULTADOS DENGUE POR DISTRITO Y ESTABLECIMIENTOS DE SALUD (EESS). SE 31 2024. (CORTE 03.08.2024)</a:t>
            </a:r>
          </a:p>
        </p:txBody>
      </p:sp>
      <p:sp>
        <p:nvSpPr>
          <p:cNvPr id="12" name="CuadroTexto 11">
            <a:extLst>
              <a:ext uri="{FF2B5EF4-FFF2-40B4-BE49-F238E27FC236}">
                <a16:creationId xmlns:a16="http://schemas.microsoft.com/office/drawing/2014/main" id="{A31C4E7D-244F-4667-8D1C-F7E79D2DF92D}"/>
              </a:ext>
            </a:extLst>
          </p:cNvPr>
          <p:cNvSpPr txBox="1"/>
          <p:nvPr/>
        </p:nvSpPr>
        <p:spPr>
          <a:xfrm>
            <a:off x="644207" y="5349885"/>
            <a:ext cx="5450395" cy="215444"/>
          </a:xfrm>
          <a:prstGeom prst="rect">
            <a:avLst/>
          </a:prstGeom>
          <a:noFill/>
        </p:spPr>
        <p:txBody>
          <a:bodyPr wrap="square" rtlCol="0">
            <a:spAutoFit/>
          </a:bodyPr>
          <a:lstStyle/>
          <a:p>
            <a:r>
              <a:rPr lang="es-MX" sz="800" dirty="0">
                <a:latin typeface="Arial" panose="020B0604020202020204" pitchFamily="34" charset="0"/>
                <a:cs typeface="Arial" panose="020B0604020202020204" pitchFamily="34" charset="0"/>
              </a:rPr>
              <a:t>Fuente: GERESA Loreto: CPC. Dirección de Referencia Regional de Loreto. Unidad de Virología.  NetLabv.2  </a:t>
            </a:r>
          </a:p>
        </p:txBody>
      </p:sp>
      <p:pic>
        <p:nvPicPr>
          <p:cNvPr id="4" name="Imagen 3">
            <a:extLst>
              <a:ext uri="{FF2B5EF4-FFF2-40B4-BE49-F238E27FC236}">
                <a16:creationId xmlns:a16="http://schemas.microsoft.com/office/drawing/2014/main" id="{18027D96-F501-4344-B87B-A7AF761DD944}"/>
              </a:ext>
            </a:extLst>
          </p:cNvPr>
          <p:cNvPicPr>
            <a:picLocks noChangeAspect="1"/>
          </p:cNvPicPr>
          <p:nvPr/>
        </p:nvPicPr>
        <p:blipFill>
          <a:blip r:embed="rId2"/>
          <a:stretch>
            <a:fillRect/>
          </a:stretch>
        </p:blipFill>
        <p:spPr>
          <a:xfrm>
            <a:off x="733647" y="588742"/>
            <a:ext cx="10292315" cy="4726827"/>
          </a:xfrm>
          <a:prstGeom prst="rect">
            <a:avLst/>
          </a:prstGeom>
        </p:spPr>
      </p:pic>
    </p:spTree>
    <p:extLst>
      <p:ext uri="{BB962C8B-B14F-4D97-AF65-F5344CB8AC3E}">
        <p14:creationId xmlns:p14="http://schemas.microsoft.com/office/powerpoint/2010/main" val="604167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393B5A2C-DF42-4605-990E-6BD2E9B9B51C}"/>
              </a:ext>
            </a:extLst>
          </p:cNvPr>
          <p:cNvSpPr>
            <a:spLocks noGrp="1"/>
          </p:cNvSpPr>
          <p:nvPr>
            <p:ph type="sldNum" sz="quarter" idx="12"/>
          </p:nvPr>
        </p:nvSpPr>
        <p:spPr/>
        <p:txBody>
          <a:bodyPr/>
          <a:lstStyle/>
          <a:p>
            <a:fld id="{F5620382-0A46-4FB1-A959-BEC0BD143610}" type="slidenum">
              <a:rPr lang="en-US" smtClean="0"/>
              <a:t>23</a:t>
            </a:fld>
            <a:endParaRPr lang="en-US"/>
          </a:p>
        </p:txBody>
      </p:sp>
      <p:pic>
        <p:nvPicPr>
          <p:cNvPr id="9" name="Marcador de contenido 8">
            <a:extLst>
              <a:ext uri="{FF2B5EF4-FFF2-40B4-BE49-F238E27FC236}">
                <a16:creationId xmlns:a16="http://schemas.microsoft.com/office/drawing/2014/main" id="{35B7D3C7-C6D1-4E06-A8C9-A634C208824D}"/>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6121"/>
          <a:stretch/>
        </p:blipFill>
        <p:spPr>
          <a:xfrm>
            <a:off x="103695" y="802716"/>
            <a:ext cx="4468305" cy="5795108"/>
          </a:xfrm>
        </p:spPr>
      </p:pic>
      <p:sp>
        <p:nvSpPr>
          <p:cNvPr id="10" name="CuadroTexto 9">
            <a:extLst>
              <a:ext uri="{FF2B5EF4-FFF2-40B4-BE49-F238E27FC236}">
                <a16:creationId xmlns:a16="http://schemas.microsoft.com/office/drawing/2014/main" id="{1CA7AC03-8B28-40F3-BB07-CE7DE95DE83B}"/>
              </a:ext>
            </a:extLst>
          </p:cNvPr>
          <p:cNvSpPr txBox="1"/>
          <p:nvPr/>
        </p:nvSpPr>
        <p:spPr>
          <a:xfrm>
            <a:off x="0" y="0"/>
            <a:ext cx="12192000" cy="830997"/>
          </a:xfrm>
          <a:prstGeom prst="rect">
            <a:avLst/>
          </a:prstGeom>
          <a:solidFill>
            <a:schemeClr val="accent5">
              <a:lumMod val="75000"/>
            </a:schemeClr>
          </a:solidFill>
        </p:spPr>
        <p:txBody>
          <a:bodyPr wrap="square" rtlCol="0">
            <a:spAutoFit/>
          </a:bodyPr>
          <a:lstStyle/>
          <a:p>
            <a:pPr algn="ctr"/>
            <a:r>
              <a:rPr lang="es-MX" sz="2400" b="1" dirty="0">
                <a:solidFill>
                  <a:schemeClr val="bg1"/>
                </a:solidFill>
                <a:latin typeface="Arial" panose="020B0604020202020204" pitchFamily="34" charset="0"/>
                <a:cs typeface="Arial" panose="020B0604020202020204" pitchFamily="34" charset="0"/>
              </a:rPr>
              <a:t>DISTRIBUCIÓN DE LOS SEROTIPOS DEL DENGUE (DENV-1,2,3 Y 4) EN DISTRITOS DE LA REGIÓN LORETO (SE01-SE31.2024)</a:t>
            </a:r>
            <a:endParaRPr lang="en-US" sz="2400" b="1" dirty="0">
              <a:solidFill>
                <a:schemeClr val="bg1"/>
              </a:solidFill>
              <a:latin typeface="Arial" panose="020B0604020202020204" pitchFamily="34" charset="0"/>
              <a:cs typeface="Arial" panose="020B0604020202020204" pitchFamily="34" charset="0"/>
            </a:endParaRPr>
          </a:p>
        </p:txBody>
      </p:sp>
      <p:graphicFrame>
        <p:nvGraphicFramePr>
          <p:cNvPr id="11" name="Gráfico 10">
            <a:extLst>
              <a:ext uri="{FF2B5EF4-FFF2-40B4-BE49-F238E27FC236}">
                <a16:creationId xmlns:a16="http://schemas.microsoft.com/office/drawing/2014/main" id="{CD095857-B098-4AB3-AC92-23292DCFE9A1}"/>
              </a:ext>
            </a:extLst>
          </p:cNvPr>
          <p:cNvGraphicFramePr>
            <a:graphicFrameLocks/>
          </p:cNvGraphicFramePr>
          <p:nvPr>
            <p:extLst/>
          </p:nvPr>
        </p:nvGraphicFramePr>
        <p:xfrm>
          <a:off x="4062951" y="1633713"/>
          <a:ext cx="3817855" cy="3070262"/>
        </p:xfrm>
        <a:graphic>
          <a:graphicData uri="http://schemas.openxmlformats.org/drawingml/2006/chart">
            <c:chart xmlns:c="http://schemas.openxmlformats.org/drawingml/2006/chart" xmlns:r="http://schemas.openxmlformats.org/officeDocument/2006/relationships" r:id="rId4"/>
          </a:graphicData>
        </a:graphic>
      </p:graphicFrame>
      <p:sp>
        <p:nvSpPr>
          <p:cNvPr id="16" name="CuadroTexto 15">
            <a:extLst>
              <a:ext uri="{FF2B5EF4-FFF2-40B4-BE49-F238E27FC236}">
                <a16:creationId xmlns:a16="http://schemas.microsoft.com/office/drawing/2014/main" id="{653905CD-E12E-4641-B6BD-6080B206EEDC}"/>
              </a:ext>
            </a:extLst>
          </p:cNvPr>
          <p:cNvSpPr txBox="1"/>
          <p:nvPr/>
        </p:nvSpPr>
        <p:spPr>
          <a:xfrm>
            <a:off x="4645535" y="5195822"/>
            <a:ext cx="7345359" cy="1384995"/>
          </a:xfrm>
          <a:prstGeom prst="rect">
            <a:avLst/>
          </a:prstGeom>
          <a:solidFill>
            <a:schemeClr val="bg1"/>
          </a:solidFill>
          <a:ln>
            <a:solidFill>
              <a:schemeClr val="tx1"/>
            </a:solidFill>
          </a:ln>
        </p:spPr>
        <p:txBody>
          <a:bodyPr wrap="square" rtlCol="0">
            <a:spAutoFit/>
          </a:bodyPr>
          <a:lstStyle/>
          <a:p>
            <a:pPr algn="just"/>
            <a:r>
              <a:rPr lang="es-ES" sz="1400" dirty="0">
                <a:latin typeface="Arial" panose="020B0604020202020204" pitchFamily="34" charset="0"/>
                <a:cs typeface="Arial" panose="020B0604020202020204" pitchFamily="34" charset="0"/>
              </a:rPr>
              <a:t>Hasta la SE31 se analizaron 601 muestras positivas a dengue por Serología (Prueba de ELISA-NS1) de las cuales 94 con resultado negativo y 507 fueron identificadas; 316 (</a:t>
            </a:r>
            <a:r>
              <a:rPr lang="es-ES" sz="1400" b="1" dirty="0">
                <a:latin typeface="Arial" panose="020B0604020202020204" pitchFamily="34" charset="0"/>
                <a:cs typeface="Arial" panose="020B0604020202020204" pitchFamily="34" charset="0"/>
              </a:rPr>
              <a:t>62%) </a:t>
            </a:r>
            <a:r>
              <a:rPr lang="es-ES" sz="1400" dirty="0">
                <a:latin typeface="Arial" panose="020B0604020202020204" pitchFamily="34" charset="0"/>
                <a:cs typeface="Arial" panose="020B0604020202020204" pitchFamily="34" charset="0"/>
              </a:rPr>
              <a:t>corresponden al Serotipo Denv-1 identificado en 13 distritos; 151 </a:t>
            </a:r>
            <a:r>
              <a:rPr lang="es-ES" sz="1400" b="1" dirty="0">
                <a:latin typeface="Arial" panose="020B0604020202020204" pitchFamily="34" charset="0"/>
                <a:cs typeface="Arial" panose="020B0604020202020204" pitchFamily="34" charset="0"/>
              </a:rPr>
              <a:t>(30%)</a:t>
            </a:r>
            <a:r>
              <a:rPr lang="es-ES" sz="1400" dirty="0">
                <a:latin typeface="Arial" panose="020B0604020202020204" pitchFamily="34" charset="0"/>
                <a:cs typeface="Arial" panose="020B0604020202020204" pitchFamily="34" charset="0"/>
              </a:rPr>
              <a:t> corresponde al Serotipo Denv-2 identificado en 11 distritos, principalmente en las provincias de Alto Amazonas, </a:t>
            </a:r>
            <a:r>
              <a:rPr lang="es-ES" sz="1400" dirty="0" err="1">
                <a:latin typeface="Arial" panose="020B0604020202020204" pitchFamily="34" charset="0"/>
                <a:cs typeface="Arial" panose="020B0604020202020204" pitchFamily="34" charset="0"/>
              </a:rPr>
              <a:t>Datem</a:t>
            </a:r>
            <a:r>
              <a:rPr lang="es-ES" sz="1400" dirty="0">
                <a:latin typeface="Arial" panose="020B0604020202020204" pitchFamily="34" charset="0"/>
                <a:cs typeface="Arial" panose="020B0604020202020204" pitchFamily="34" charset="0"/>
              </a:rPr>
              <a:t> del Marañón, Maynas y Ucayali, y 40 casos correspondientes al serotipo Denv-3 (</a:t>
            </a:r>
            <a:r>
              <a:rPr lang="es-ES" sz="1400" b="1" dirty="0">
                <a:latin typeface="Arial" panose="020B0604020202020204" pitchFamily="34" charset="0"/>
                <a:cs typeface="Arial" panose="020B0604020202020204" pitchFamily="34" charset="0"/>
              </a:rPr>
              <a:t>8%</a:t>
            </a:r>
            <a:r>
              <a:rPr lang="es-ES" sz="1400" dirty="0">
                <a:latin typeface="Arial" panose="020B0604020202020204" pitchFamily="34" charset="0"/>
                <a:cs typeface="Arial" panose="020B0604020202020204" pitchFamily="34" charset="0"/>
              </a:rPr>
              <a:t>) en las provincias de Alto Amazonas (30) y Maynas (9). </a:t>
            </a:r>
            <a:endParaRPr lang="es-PE" sz="1400" dirty="0">
              <a:latin typeface="Arial" panose="020B0604020202020204" pitchFamily="34" charset="0"/>
              <a:cs typeface="Arial" panose="020B0604020202020204" pitchFamily="34" charset="0"/>
            </a:endParaRPr>
          </a:p>
        </p:txBody>
      </p:sp>
      <p:sp>
        <p:nvSpPr>
          <p:cNvPr id="19" name="CuadroTexto 18">
            <a:extLst>
              <a:ext uri="{FF2B5EF4-FFF2-40B4-BE49-F238E27FC236}">
                <a16:creationId xmlns:a16="http://schemas.microsoft.com/office/drawing/2014/main" id="{523A9B21-0778-42B0-AD9B-2920430DE131}"/>
              </a:ext>
            </a:extLst>
          </p:cNvPr>
          <p:cNvSpPr txBox="1"/>
          <p:nvPr/>
        </p:nvSpPr>
        <p:spPr>
          <a:xfrm>
            <a:off x="181469" y="6611962"/>
            <a:ext cx="3645814" cy="215444"/>
          </a:xfrm>
          <a:prstGeom prst="rect">
            <a:avLst/>
          </a:prstGeom>
          <a:noFill/>
          <a:ln>
            <a:noFill/>
          </a:ln>
        </p:spPr>
        <p:txBody>
          <a:bodyPr wrap="square" rtlCol="0">
            <a:spAutoFit/>
          </a:bodyPr>
          <a:lstStyle/>
          <a:p>
            <a:pPr algn="just"/>
            <a:r>
              <a:rPr lang="es-ES" sz="800" dirty="0">
                <a:latin typeface="Arial" panose="020B0604020202020204" pitchFamily="34" charset="0"/>
                <a:cs typeface="Arial" panose="020B0604020202020204" pitchFamily="34" charset="0"/>
              </a:rPr>
              <a:t>FUENTE: INS, </a:t>
            </a:r>
            <a:r>
              <a:rPr lang="es-ES" sz="800" dirty="0" err="1">
                <a:latin typeface="Arial" panose="020B0604020202020204" pitchFamily="34" charset="0"/>
                <a:cs typeface="Arial" panose="020B0604020202020204" pitchFamily="34" charset="0"/>
              </a:rPr>
              <a:t>NetLab</a:t>
            </a:r>
            <a:r>
              <a:rPr lang="es-ES" sz="800" dirty="0">
                <a:latin typeface="Arial" panose="020B0604020202020204" pitchFamily="34" charset="0"/>
                <a:cs typeface="Arial" panose="020B0604020202020204" pitchFamily="34" charset="0"/>
              </a:rPr>
              <a:t> V.02, LRRL-LORETO, Unidad de Biología Molecular</a:t>
            </a:r>
            <a:endParaRPr lang="es-PE" sz="800" dirty="0">
              <a:latin typeface="Arial" panose="020B0604020202020204" pitchFamily="34" charset="0"/>
              <a:cs typeface="Arial" panose="020B0604020202020204" pitchFamily="34" charset="0"/>
            </a:endParaRPr>
          </a:p>
        </p:txBody>
      </p:sp>
      <p:graphicFrame>
        <p:nvGraphicFramePr>
          <p:cNvPr id="12" name="Objeto 11">
            <a:extLst>
              <a:ext uri="{FF2B5EF4-FFF2-40B4-BE49-F238E27FC236}">
                <a16:creationId xmlns:a16="http://schemas.microsoft.com/office/drawing/2014/main" id="{0BB66704-A18B-4870-8350-F603049320F2}"/>
              </a:ext>
            </a:extLst>
          </p:cNvPr>
          <p:cNvGraphicFramePr>
            <a:graphicFrameLocks noChangeAspect="1"/>
          </p:cNvGraphicFramePr>
          <p:nvPr>
            <p:extLst/>
          </p:nvPr>
        </p:nvGraphicFramePr>
        <p:xfrm>
          <a:off x="7513786" y="1078069"/>
          <a:ext cx="4011908" cy="3801309"/>
        </p:xfrm>
        <a:graphic>
          <a:graphicData uri="http://schemas.openxmlformats.org/presentationml/2006/ole">
            <mc:AlternateContent xmlns:mc="http://schemas.openxmlformats.org/markup-compatibility/2006">
              <mc:Choice xmlns:v="urn:schemas-microsoft-com:vml" Requires="v">
                <p:oleObj spid="_x0000_s12346" name="Worksheet" r:id="rId5" imgW="3629157" imgH="3438444" progId="Excel.Sheet.12">
                  <p:embed/>
                </p:oleObj>
              </mc:Choice>
              <mc:Fallback>
                <p:oleObj name="Worksheet" r:id="rId5" imgW="3629157" imgH="3438444" progId="Excel.Sheet.12">
                  <p:embed/>
                  <p:pic>
                    <p:nvPicPr>
                      <p:cNvPr id="12" name="Objeto 11">
                        <a:extLst>
                          <a:ext uri="{FF2B5EF4-FFF2-40B4-BE49-F238E27FC236}">
                            <a16:creationId xmlns:a16="http://schemas.microsoft.com/office/drawing/2014/main" id="{0BB66704-A18B-4870-8350-F603049320F2}"/>
                          </a:ext>
                        </a:extLst>
                      </p:cNvPr>
                      <p:cNvPicPr/>
                      <p:nvPr/>
                    </p:nvPicPr>
                    <p:blipFill>
                      <a:blip r:embed="rId6"/>
                      <a:stretch>
                        <a:fillRect/>
                      </a:stretch>
                    </p:blipFill>
                    <p:spPr>
                      <a:xfrm>
                        <a:off x="7513786" y="1078069"/>
                        <a:ext cx="4011908" cy="3801309"/>
                      </a:xfrm>
                      <a:prstGeom prst="rect">
                        <a:avLst/>
                      </a:prstGeom>
                    </p:spPr>
                  </p:pic>
                </p:oleObj>
              </mc:Fallback>
            </mc:AlternateContent>
          </a:graphicData>
        </a:graphic>
      </p:graphicFrame>
    </p:spTree>
    <p:extLst>
      <p:ext uri="{BB962C8B-B14F-4D97-AF65-F5344CB8AC3E}">
        <p14:creationId xmlns:p14="http://schemas.microsoft.com/office/powerpoint/2010/main" val="22770017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446A1CA-358C-4B13-A029-FFA2B550F004}"/>
              </a:ext>
            </a:extLst>
          </p:cNvPr>
          <p:cNvSpPr txBox="1"/>
          <p:nvPr/>
        </p:nvSpPr>
        <p:spPr>
          <a:xfrm>
            <a:off x="119537" y="2105"/>
            <a:ext cx="11944350" cy="615553"/>
          </a:xfrm>
          <a:prstGeom prst="rect">
            <a:avLst/>
          </a:prstGeom>
          <a:solidFill>
            <a:srgbClr val="FFFFB3"/>
          </a:solidFill>
          <a:ln>
            <a:solidFill>
              <a:schemeClr val="tx1"/>
            </a:solidFill>
          </a:ln>
        </p:spPr>
        <p:txBody>
          <a:bodyPr wrap="square" rtlCol="0">
            <a:spAutoFit/>
          </a:bodyPr>
          <a:lstStyle/>
          <a:p>
            <a:pPr algn="ctr"/>
            <a:r>
              <a:rPr lang="es-MX" sz="1700" b="1" dirty="0">
                <a:solidFill>
                  <a:srgbClr val="002060"/>
                </a:solidFill>
                <a:latin typeface="Arial" panose="020B0604020202020204" pitchFamily="34" charset="0"/>
                <a:cs typeface="Arial" panose="020B0604020202020204" pitchFamily="34" charset="0"/>
              </a:rPr>
              <a:t>DIAGNÓSTICO DIFERENCIADO: CHIKUNGUNYA, MAYARO,OROPUCHE, ZIKA.</a:t>
            </a:r>
            <a:br>
              <a:rPr lang="es-MX" sz="1700" b="1" dirty="0">
                <a:solidFill>
                  <a:srgbClr val="002060"/>
                </a:solidFill>
                <a:latin typeface="Arial" panose="020B0604020202020204" pitchFamily="34" charset="0"/>
                <a:cs typeface="Arial" panose="020B0604020202020204" pitchFamily="34" charset="0"/>
              </a:rPr>
            </a:br>
            <a:r>
              <a:rPr lang="es-MX" sz="1700" b="1" dirty="0">
                <a:solidFill>
                  <a:srgbClr val="002060"/>
                </a:solidFill>
                <a:latin typeface="Arial" panose="020B0604020202020204" pitchFamily="34" charset="0"/>
                <a:cs typeface="Arial" panose="020B0604020202020204" pitchFamily="34" charset="0"/>
              </a:rPr>
              <a:t> (CORTE 24.07.2024)</a:t>
            </a:r>
          </a:p>
        </p:txBody>
      </p:sp>
      <p:sp>
        <p:nvSpPr>
          <p:cNvPr id="8" name="CuadroTexto 7">
            <a:extLst>
              <a:ext uri="{FF2B5EF4-FFF2-40B4-BE49-F238E27FC236}">
                <a16:creationId xmlns:a16="http://schemas.microsoft.com/office/drawing/2014/main" id="{D0B6AEEB-8762-47EA-92DF-E9B71DC4D4F0}"/>
              </a:ext>
            </a:extLst>
          </p:cNvPr>
          <p:cNvSpPr txBox="1"/>
          <p:nvPr/>
        </p:nvSpPr>
        <p:spPr>
          <a:xfrm>
            <a:off x="119537" y="6593652"/>
            <a:ext cx="4709660" cy="215444"/>
          </a:xfrm>
          <a:prstGeom prst="rect">
            <a:avLst/>
          </a:prstGeom>
          <a:noFill/>
        </p:spPr>
        <p:txBody>
          <a:bodyPr wrap="square" rtlCol="0">
            <a:spAutoFit/>
          </a:bodyPr>
          <a:lstStyle/>
          <a:p>
            <a:r>
              <a:rPr lang="es-MX" sz="800" dirty="0">
                <a:latin typeface="Arial" panose="020B0604020202020204" pitchFamily="34" charset="0"/>
                <a:cs typeface="Arial" panose="020B0604020202020204" pitchFamily="34" charset="0"/>
              </a:rPr>
              <a:t>Fuente:.  NetLabv.1. Instituto Nacional de Salud</a:t>
            </a:r>
          </a:p>
        </p:txBody>
      </p:sp>
      <p:sp>
        <p:nvSpPr>
          <p:cNvPr id="9" name="CuadroTexto 8">
            <a:extLst>
              <a:ext uri="{FF2B5EF4-FFF2-40B4-BE49-F238E27FC236}">
                <a16:creationId xmlns:a16="http://schemas.microsoft.com/office/drawing/2014/main" id="{24227438-08BE-4302-A3E1-B118A6FF2594}"/>
              </a:ext>
            </a:extLst>
          </p:cNvPr>
          <p:cNvSpPr txBox="1"/>
          <p:nvPr/>
        </p:nvSpPr>
        <p:spPr>
          <a:xfrm>
            <a:off x="119537" y="3109632"/>
            <a:ext cx="5622204" cy="215444"/>
          </a:xfrm>
          <a:prstGeom prst="rect">
            <a:avLst/>
          </a:prstGeom>
          <a:noFill/>
        </p:spPr>
        <p:txBody>
          <a:bodyPr wrap="square" rtlCol="0">
            <a:spAutoFit/>
          </a:bodyPr>
          <a:lstStyle/>
          <a:p>
            <a:r>
              <a:rPr lang="es-MX" sz="800" dirty="0">
                <a:latin typeface="Arial" panose="020B0604020202020204" pitchFamily="34" charset="0"/>
                <a:cs typeface="Arial" panose="020B0604020202020204" pitchFamily="34" charset="0"/>
              </a:rPr>
              <a:t>Fuente:.  NetLabv.1, (MAYARO, OROPUCHE); NetLabv.2.(ZIKA,CHIKUNGUNYA) Instituto Nacional de Salud</a:t>
            </a:r>
          </a:p>
        </p:txBody>
      </p:sp>
      <p:sp>
        <p:nvSpPr>
          <p:cNvPr id="11" name="CuadroTexto 10">
            <a:extLst>
              <a:ext uri="{FF2B5EF4-FFF2-40B4-BE49-F238E27FC236}">
                <a16:creationId xmlns:a16="http://schemas.microsoft.com/office/drawing/2014/main" id="{35B8EC45-7340-4C71-AF43-FCFA6156B5B8}"/>
              </a:ext>
            </a:extLst>
          </p:cNvPr>
          <p:cNvSpPr txBox="1"/>
          <p:nvPr/>
        </p:nvSpPr>
        <p:spPr>
          <a:xfrm>
            <a:off x="8126251" y="4155313"/>
            <a:ext cx="3937635" cy="276999"/>
          </a:xfrm>
          <a:prstGeom prst="rect">
            <a:avLst/>
          </a:prstGeom>
          <a:noFill/>
        </p:spPr>
        <p:txBody>
          <a:bodyPr wrap="square">
            <a:spAutoFit/>
          </a:bodyPr>
          <a:lstStyle/>
          <a:p>
            <a:pPr algn="just"/>
            <a:r>
              <a:rPr lang="es-MX" sz="1200" dirty="0">
                <a:latin typeface="Arial" panose="020B0604020202020204" pitchFamily="34" charset="0"/>
                <a:cs typeface="Arial" panose="020B0604020202020204" pitchFamily="34" charset="0"/>
              </a:rPr>
              <a:t>. </a:t>
            </a:r>
          </a:p>
        </p:txBody>
      </p:sp>
      <p:sp>
        <p:nvSpPr>
          <p:cNvPr id="12" name="CuadroTexto 11">
            <a:extLst>
              <a:ext uri="{FF2B5EF4-FFF2-40B4-BE49-F238E27FC236}">
                <a16:creationId xmlns:a16="http://schemas.microsoft.com/office/drawing/2014/main" id="{F91B020B-0FC7-4E9C-9804-9C4B354A8F50}"/>
              </a:ext>
            </a:extLst>
          </p:cNvPr>
          <p:cNvSpPr txBox="1"/>
          <p:nvPr/>
        </p:nvSpPr>
        <p:spPr>
          <a:xfrm>
            <a:off x="8126251" y="730810"/>
            <a:ext cx="3937635" cy="3231654"/>
          </a:xfrm>
          <a:prstGeom prst="rect">
            <a:avLst/>
          </a:prstGeom>
          <a:noFill/>
        </p:spPr>
        <p:txBody>
          <a:bodyPr wrap="square">
            <a:spAutoFit/>
          </a:bodyPr>
          <a:lstStyle/>
          <a:p>
            <a:pPr marL="171450" indent="-171450" algn="just">
              <a:buFont typeface="Arial" panose="020B0604020202020204" pitchFamily="34" charset="0"/>
              <a:buChar char="•"/>
            </a:pPr>
            <a:r>
              <a:rPr lang="es-MX" sz="1200" dirty="0">
                <a:latin typeface="Arial" panose="020B0604020202020204" pitchFamily="34" charset="0"/>
                <a:cs typeface="Arial" panose="020B0604020202020204" pitchFamily="34" charset="0"/>
              </a:rPr>
              <a:t>Se remitieron al Instituto Nacional de Salud (INS), 4666 muestras negativas al diagnóstico serológico de Dengue, para realizar un diagnóstico diferenciado de otras </a:t>
            </a:r>
            <a:r>
              <a:rPr lang="es-MX" sz="1200" dirty="0" err="1">
                <a:latin typeface="Arial" panose="020B0604020202020204" pitchFamily="34" charset="0"/>
                <a:cs typeface="Arial" panose="020B0604020202020204" pitchFamily="34" charset="0"/>
              </a:rPr>
              <a:t>arbovirosis</a:t>
            </a:r>
            <a:r>
              <a:rPr lang="es-MX" sz="1200" dirty="0">
                <a:latin typeface="Arial" panose="020B0604020202020204" pitchFamily="34" charset="0"/>
                <a:cs typeface="Arial" panose="020B0604020202020204" pitchFamily="34" charset="0"/>
              </a:rPr>
              <a:t/>
            </a:r>
            <a:br>
              <a:rPr lang="es-MX" sz="1200" dirty="0">
                <a:latin typeface="Arial" panose="020B0604020202020204" pitchFamily="34" charset="0"/>
                <a:cs typeface="Arial" panose="020B0604020202020204" pitchFamily="34" charset="0"/>
              </a:rPr>
            </a:br>
            <a:r>
              <a:rPr lang="es-MX" sz="1200" b="1" dirty="0">
                <a:latin typeface="Arial" panose="020B0604020202020204" pitchFamily="34" charset="0"/>
                <a:cs typeface="Arial" panose="020B0604020202020204" pitchFamily="34" charset="0"/>
              </a:rPr>
              <a:t>MAYARO</a:t>
            </a:r>
            <a:r>
              <a:rPr lang="es-MX" sz="1200" dirty="0">
                <a:latin typeface="Arial" panose="020B0604020202020204" pitchFamily="34" charset="0"/>
                <a:cs typeface="Arial" panose="020B0604020202020204" pitchFamily="34" charset="0"/>
              </a:rPr>
              <a:t>: </a:t>
            </a:r>
            <a:r>
              <a:rPr lang="es-MX" sz="1200" b="1" dirty="0">
                <a:solidFill>
                  <a:srgbClr val="FF0000"/>
                </a:solidFill>
                <a:latin typeface="Arial" panose="020B0604020202020204" pitchFamily="34" charset="0"/>
                <a:cs typeface="Arial" panose="020B0604020202020204" pitchFamily="34" charset="0"/>
              </a:rPr>
              <a:t>5 positivas en marzo</a:t>
            </a:r>
            <a:r>
              <a:rPr lang="es-MX" sz="1200" dirty="0">
                <a:latin typeface="Arial" panose="020B0604020202020204" pitchFamily="34" charset="0"/>
                <a:cs typeface="Arial" panose="020B0604020202020204" pitchFamily="34" charset="0"/>
              </a:rPr>
              <a:t>, </a:t>
            </a:r>
            <a:r>
              <a:rPr lang="es-MX" sz="1200" b="1" dirty="0">
                <a:solidFill>
                  <a:srgbClr val="FF0000"/>
                </a:solidFill>
                <a:latin typeface="Arial" panose="020B0604020202020204" pitchFamily="34" charset="0"/>
                <a:cs typeface="Arial" panose="020B0604020202020204" pitchFamily="34" charset="0"/>
              </a:rPr>
              <a:t>43 positivas en abril</a:t>
            </a:r>
            <a:r>
              <a:rPr lang="es-MX" sz="1200" dirty="0">
                <a:solidFill>
                  <a:srgbClr val="FF0000"/>
                </a:solidFill>
                <a:latin typeface="Arial" panose="020B0604020202020204" pitchFamily="34" charset="0"/>
                <a:cs typeface="Arial" panose="020B0604020202020204" pitchFamily="34" charset="0"/>
              </a:rPr>
              <a:t>, </a:t>
            </a:r>
            <a:r>
              <a:rPr lang="es-MX" sz="1200" b="1" dirty="0">
                <a:solidFill>
                  <a:srgbClr val="FF0000"/>
                </a:solidFill>
                <a:latin typeface="Arial" panose="020B0604020202020204" pitchFamily="34" charset="0"/>
                <a:cs typeface="Arial" panose="020B0604020202020204" pitchFamily="34" charset="0"/>
              </a:rPr>
              <a:t>21 muestras positivas en mayo</a:t>
            </a:r>
            <a:r>
              <a:rPr lang="es-MX" sz="1200" dirty="0">
                <a:latin typeface="Arial" panose="020B0604020202020204" pitchFamily="34" charset="0"/>
                <a:cs typeface="Arial" panose="020B0604020202020204" pitchFamily="34" charset="0"/>
              </a:rPr>
              <a:t>, </a:t>
            </a:r>
            <a:r>
              <a:rPr lang="es-MX" sz="1200" b="1" dirty="0">
                <a:solidFill>
                  <a:srgbClr val="FF0000"/>
                </a:solidFill>
                <a:latin typeface="Arial" panose="020B0604020202020204" pitchFamily="34" charset="0"/>
                <a:cs typeface="Arial" panose="020B0604020202020204" pitchFamily="34" charset="0"/>
              </a:rPr>
              <a:t>35 positivo en junio, 22 positivos en julio Ninguna muestra positiva en lo que va de agosto</a:t>
            </a:r>
            <a:r>
              <a:rPr lang="es-MX" sz="1200" dirty="0">
                <a:latin typeface="Arial" panose="020B0604020202020204" pitchFamily="34" charset="0"/>
                <a:cs typeface="Arial" panose="020B0604020202020204" pitchFamily="34" charset="0"/>
              </a:rPr>
              <a:t>.</a:t>
            </a:r>
          </a:p>
          <a:p>
            <a:pPr marL="171450" indent="-171450" algn="just">
              <a:buFont typeface="Arial" panose="020B0604020202020204" pitchFamily="34" charset="0"/>
              <a:buChar char="•"/>
            </a:pPr>
            <a:r>
              <a:rPr lang="es-MX" sz="1200" b="1" dirty="0">
                <a:latin typeface="Arial" panose="020B0604020202020204" pitchFamily="34" charset="0"/>
                <a:cs typeface="Arial" panose="020B0604020202020204" pitchFamily="34" charset="0"/>
              </a:rPr>
              <a:t>OROPUCHE: </a:t>
            </a:r>
            <a:r>
              <a:rPr lang="es-MX" sz="1200" b="1" dirty="0">
                <a:solidFill>
                  <a:srgbClr val="FF0000"/>
                </a:solidFill>
                <a:latin typeface="Arial" panose="020B0604020202020204" pitchFamily="34" charset="0"/>
                <a:cs typeface="Arial" panose="020B0604020202020204" pitchFamily="34" charset="0"/>
              </a:rPr>
              <a:t>97 positivos en febrero</a:t>
            </a:r>
            <a:r>
              <a:rPr lang="es-MX" sz="1200" dirty="0">
                <a:latin typeface="Arial" panose="020B0604020202020204" pitchFamily="34" charset="0"/>
                <a:cs typeface="Arial" panose="020B0604020202020204" pitchFamily="34" charset="0"/>
              </a:rPr>
              <a:t>, </a:t>
            </a:r>
            <a:r>
              <a:rPr lang="es-MX" sz="1200" b="1" dirty="0">
                <a:solidFill>
                  <a:srgbClr val="FF0000"/>
                </a:solidFill>
                <a:latin typeface="Arial" panose="020B0604020202020204" pitchFamily="34" charset="0"/>
                <a:cs typeface="Arial" panose="020B0604020202020204" pitchFamily="34" charset="0"/>
              </a:rPr>
              <a:t>91 positivos en marzo</a:t>
            </a:r>
            <a:r>
              <a:rPr lang="es-MX" sz="1200" dirty="0">
                <a:latin typeface="Arial" panose="020B0604020202020204" pitchFamily="34" charset="0"/>
                <a:cs typeface="Arial" panose="020B0604020202020204" pitchFamily="34" charset="0"/>
              </a:rPr>
              <a:t>, </a:t>
            </a:r>
            <a:r>
              <a:rPr lang="es-MX" sz="1200" b="1" dirty="0">
                <a:solidFill>
                  <a:srgbClr val="FF0000"/>
                </a:solidFill>
                <a:latin typeface="Arial" panose="020B0604020202020204" pitchFamily="34" charset="0"/>
                <a:cs typeface="Arial" panose="020B0604020202020204" pitchFamily="34" charset="0"/>
              </a:rPr>
              <a:t>66 </a:t>
            </a:r>
            <a:r>
              <a:rPr lang="es-MX" sz="1200" b="1" dirty="0" err="1">
                <a:solidFill>
                  <a:srgbClr val="FF0000"/>
                </a:solidFill>
                <a:latin typeface="Arial" panose="020B0604020202020204" pitchFamily="34" charset="0"/>
                <a:cs typeface="Arial" panose="020B0604020202020204" pitchFamily="34" charset="0"/>
              </a:rPr>
              <a:t>positivosen</a:t>
            </a:r>
            <a:r>
              <a:rPr lang="es-MX" sz="1200" b="1" dirty="0">
                <a:solidFill>
                  <a:srgbClr val="FF0000"/>
                </a:solidFill>
                <a:latin typeface="Arial" panose="020B0604020202020204" pitchFamily="34" charset="0"/>
                <a:cs typeface="Arial" panose="020B0604020202020204" pitchFamily="34" charset="0"/>
              </a:rPr>
              <a:t> abril </a:t>
            </a:r>
            <a:r>
              <a:rPr lang="es-MX" sz="1200" dirty="0">
                <a:latin typeface="Arial" panose="020B0604020202020204" pitchFamily="34" charset="0"/>
                <a:cs typeface="Arial" panose="020B0604020202020204" pitchFamily="34" charset="0"/>
              </a:rPr>
              <a:t>, </a:t>
            </a:r>
            <a:r>
              <a:rPr lang="es-MX" sz="1200" b="1" dirty="0">
                <a:solidFill>
                  <a:srgbClr val="FF0000"/>
                </a:solidFill>
                <a:latin typeface="Arial" panose="020B0604020202020204" pitchFamily="34" charset="0"/>
                <a:cs typeface="Arial" panose="020B0604020202020204" pitchFamily="34" charset="0"/>
              </a:rPr>
              <a:t>22 positivos en mayo, 83 positivos en junio,34 en julio y ninguna muestra positiva en lo que va del mes de agosto</a:t>
            </a:r>
            <a:r>
              <a:rPr lang="es-MX" sz="1200" dirty="0">
                <a:latin typeface="Arial" panose="020B0604020202020204" pitchFamily="34" charset="0"/>
                <a:cs typeface="Arial" panose="020B0604020202020204" pitchFamily="34" charset="0"/>
              </a:rPr>
              <a:t>.</a:t>
            </a:r>
          </a:p>
          <a:p>
            <a:pPr marL="171450" indent="-171450" algn="just">
              <a:buFont typeface="Arial" panose="020B0604020202020204" pitchFamily="34" charset="0"/>
              <a:buChar char="•"/>
            </a:pPr>
            <a:r>
              <a:rPr lang="es-MX" sz="1200" dirty="0">
                <a:latin typeface="Arial" panose="020B0604020202020204" pitchFamily="34" charset="0"/>
                <a:cs typeface="Arial" panose="020B0604020202020204" pitchFamily="34" charset="0"/>
              </a:rPr>
              <a:t>Ningún positivo reportado para Zika y </a:t>
            </a:r>
            <a:r>
              <a:rPr lang="es-MX" sz="1200" dirty="0" err="1">
                <a:latin typeface="Arial" panose="020B0604020202020204" pitchFamily="34" charset="0"/>
                <a:cs typeface="Arial" panose="020B0604020202020204" pitchFamily="34" charset="0"/>
              </a:rPr>
              <a:t>Chicungunya</a:t>
            </a:r>
            <a:r>
              <a:rPr lang="es-MX" sz="1200" dirty="0">
                <a:latin typeface="Arial" panose="020B0604020202020204" pitchFamily="34" charset="0"/>
                <a:cs typeface="Arial" panose="020B0604020202020204" pitchFamily="34" charset="0"/>
              </a:rPr>
              <a:t>.</a:t>
            </a:r>
          </a:p>
          <a:p>
            <a:pPr algn="just"/>
            <a:r>
              <a:rPr lang="es-MX" sz="1200" dirty="0">
                <a:latin typeface="Arial" panose="020B0604020202020204" pitchFamily="34" charset="0"/>
                <a:cs typeface="Arial" panose="020B0604020202020204" pitchFamily="34" charset="0"/>
              </a:rPr>
              <a:t>Los resultados indican la circulación de los Virus </a:t>
            </a:r>
            <a:r>
              <a:rPr lang="es-MX" sz="1200" b="1" dirty="0" err="1">
                <a:solidFill>
                  <a:srgbClr val="FF0000"/>
                </a:solidFill>
                <a:latin typeface="Arial" panose="020B0604020202020204" pitchFamily="34" charset="0"/>
                <a:cs typeface="Arial" panose="020B0604020202020204" pitchFamily="34" charset="0"/>
              </a:rPr>
              <a:t>Mayaro</a:t>
            </a:r>
            <a:r>
              <a:rPr lang="es-MX" sz="1200" dirty="0">
                <a:latin typeface="Arial" panose="020B0604020202020204" pitchFamily="34" charset="0"/>
                <a:cs typeface="Arial" panose="020B0604020202020204" pitchFamily="34" charset="0"/>
              </a:rPr>
              <a:t>, desde el mes de </a:t>
            </a:r>
            <a:r>
              <a:rPr lang="es-MX" sz="1200" b="1" dirty="0">
                <a:solidFill>
                  <a:srgbClr val="FF0000"/>
                </a:solidFill>
                <a:latin typeface="Arial" panose="020B0604020202020204" pitchFamily="34" charset="0"/>
                <a:cs typeface="Arial" panose="020B0604020202020204" pitchFamily="34" charset="0"/>
              </a:rPr>
              <a:t>marzo</a:t>
            </a:r>
            <a:r>
              <a:rPr lang="es-MX" sz="1200" dirty="0">
                <a:latin typeface="Arial" panose="020B0604020202020204" pitchFamily="34" charset="0"/>
                <a:cs typeface="Arial" panose="020B0604020202020204" pitchFamily="34" charset="0"/>
              </a:rPr>
              <a:t> y </a:t>
            </a:r>
            <a:r>
              <a:rPr lang="es-MX" sz="1200" b="1" dirty="0" err="1">
                <a:solidFill>
                  <a:srgbClr val="FF0000"/>
                </a:solidFill>
                <a:latin typeface="Arial" panose="020B0604020202020204" pitchFamily="34" charset="0"/>
                <a:cs typeface="Arial" panose="020B0604020202020204" pitchFamily="34" charset="0"/>
              </a:rPr>
              <a:t>Oropuche</a:t>
            </a:r>
            <a:r>
              <a:rPr lang="es-MX" sz="1200" dirty="0">
                <a:latin typeface="Arial" panose="020B0604020202020204" pitchFamily="34" charset="0"/>
                <a:cs typeface="Arial" panose="020B0604020202020204" pitchFamily="34" charset="0"/>
              </a:rPr>
              <a:t> desde el mes de</a:t>
            </a:r>
            <a:r>
              <a:rPr lang="es-MX" sz="1200" b="1" dirty="0">
                <a:solidFill>
                  <a:srgbClr val="FF0000"/>
                </a:solidFill>
                <a:latin typeface="Arial" panose="020B0604020202020204" pitchFamily="34" charset="0"/>
                <a:cs typeface="Arial" panose="020B0604020202020204" pitchFamily="34" charset="0"/>
              </a:rPr>
              <a:t> febrero </a:t>
            </a:r>
            <a:r>
              <a:rPr lang="es-MX" sz="1200" dirty="0">
                <a:latin typeface="Arial" panose="020B0604020202020204" pitchFamily="34" charset="0"/>
                <a:cs typeface="Arial" panose="020B0604020202020204" pitchFamily="34" charset="0"/>
              </a:rPr>
              <a:t>en la Región Loreto. </a:t>
            </a:r>
          </a:p>
        </p:txBody>
      </p:sp>
      <p:sp>
        <p:nvSpPr>
          <p:cNvPr id="15" name="CuadroTexto 14">
            <a:extLst>
              <a:ext uri="{FF2B5EF4-FFF2-40B4-BE49-F238E27FC236}">
                <a16:creationId xmlns:a16="http://schemas.microsoft.com/office/drawing/2014/main" id="{0B43D91A-B76A-4118-A926-79C475428518}"/>
              </a:ext>
            </a:extLst>
          </p:cNvPr>
          <p:cNvSpPr txBox="1"/>
          <p:nvPr/>
        </p:nvSpPr>
        <p:spPr>
          <a:xfrm>
            <a:off x="422910" y="675518"/>
            <a:ext cx="7932420" cy="338554"/>
          </a:xfrm>
          <a:prstGeom prst="rect">
            <a:avLst/>
          </a:prstGeom>
          <a:noFill/>
        </p:spPr>
        <p:txBody>
          <a:bodyPr wrap="square" rtlCol="0">
            <a:spAutoFit/>
          </a:bodyPr>
          <a:lstStyle/>
          <a:p>
            <a:pPr algn="ctr"/>
            <a:r>
              <a:rPr lang="es-MX" sz="1600" b="1" dirty="0"/>
              <a:t>NÚMERO DE MUESTRAS DE DIAGNOSTICO DIFERENCIADO REPORTADAS POR MESS</a:t>
            </a:r>
            <a:endParaRPr lang="es-PE" sz="1600" b="1" dirty="0"/>
          </a:p>
        </p:txBody>
      </p:sp>
      <p:sp>
        <p:nvSpPr>
          <p:cNvPr id="16" name="CuadroTexto 15">
            <a:extLst>
              <a:ext uri="{FF2B5EF4-FFF2-40B4-BE49-F238E27FC236}">
                <a16:creationId xmlns:a16="http://schemas.microsoft.com/office/drawing/2014/main" id="{C0DF8783-52BC-4C3E-AB05-9BD6C5E52133}"/>
              </a:ext>
            </a:extLst>
          </p:cNvPr>
          <p:cNvSpPr txBox="1"/>
          <p:nvPr/>
        </p:nvSpPr>
        <p:spPr>
          <a:xfrm>
            <a:off x="8126250" y="3914875"/>
            <a:ext cx="3966863" cy="2862322"/>
          </a:xfrm>
          <a:prstGeom prst="rect">
            <a:avLst/>
          </a:prstGeom>
          <a:noFill/>
        </p:spPr>
        <p:txBody>
          <a:bodyPr wrap="square" rtlCol="0">
            <a:spAutoFit/>
          </a:bodyPr>
          <a:lstStyle/>
          <a:p>
            <a:pPr algn="just"/>
            <a:r>
              <a:rPr lang="es-MX" sz="1200" dirty="0">
                <a:latin typeface="Arial" panose="020B0604020202020204" pitchFamily="34" charset="0"/>
                <a:cs typeface="Arial" panose="020B0604020202020204" pitchFamily="34" charset="0"/>
              </a:rPr>
              <a:t>Se observa la presencia del virus </a:t>
            </a:r>
            <a:r>
              <a:rPr lang="es-MX" sz="1200" dirty="0" err="1">
                <a:latin typeface="Arial" panose="020B0604020202020204" pitchFamily="34" charset="0"/>
                <a:cs typeface="Arial" panose="020B0604020202020204" pitchFamily="34" charset="0"/>
              </a:rPr>
              <a:t>Oropuche</a:t>
            </a:r>
            <a:r>
              <a:rPr lang="es-MX" sz="1200" dirty="0">
                <a:latin typeface="Arial" panose="020B0604020202020204" pitchFamily="34" charset="0"/>
                <a:cs typeface="Arial" panose="020B0604020202020204" pitchFamily="34" charset="0"/>
              </a:rPr>
              <a:t> desde el mes de febrero donde se reportaron 97 casos positivos, los mismos que fueron disminuyendo hacia el mes de marzo, abril y mayo, donde se reportaron solo 22 casos positivos, sin embargo hacia el mes de junio se observa un incremento considerable, disminuyendo en lo que va julio y agosto.</a:t>
            </a:r>
          </a:p>
          <a:p>
            <a:pPr algn="just"/>
            <a:r>
              <a:rPr lang="es-MX" sz="1200" dirty="0">
                <a:latin typeface="Arial" panose="020B0604020202020204" pitchFamily="34" charset="0"/>
                <a:cs typeface="Arial" panose="020B0604020202020204" pitchFamily="34" charset="0"/>
              </a:rPr>
              <a:t>La presencia del virus </a:t>
            </a:r>
            <a:r>
              <a:rPr lang="es-MX" sz="1200" dirty="0" err="1">
                <a:latin typeface="Arial" panose="020B0604020202020204" pitchFamily="34" charset="0"/>
                <a:cs typeface="Arial" panose="020B0604020202020204" pitchFamily="34" charset="0"/>
              </a:rPr>
              <a:t>Mayaro</a:t>
            </a:r>
            <a:r>
              <a:rPr lang="es-MX" sz="1200" dirty="0">
                <a:latin typeface="Arial" panose="020B0604020202020204" pitchFamily="34" charset="0"/>
                <a:cs typeface="Arial" panose="020B0604020202020204" pitchFamily="34" charset="0"/>
              </a:rPr>
              <a:t> en la región Loreto se observa desde el mes de marzo, con 5 casos positivos, en el mes de abril se produce un incremento de los casos, hacia el mes de julio se observa una disminución en los casos positivos</a:t>
            </a:r>
          </a:p>
          <a:p>
            <a:pPr algn="just"/>
            <a:r>
              <a:rPr lang="es-MX" sz="1200" dirty="0">
                <a:latin typeface="Arial" panose="020B0604020202020204" pitchFamily="34" charset="0"/>
                <a:cs typeface="Arial" panose="020B0604020202020204" pitchFamily="34" charset="0"/>
              </a:rPr>
              <a:t>La presencia del virus </a:t>
            </a:r>
            <a:r>
              <a:rPr lang="es-MX" sz="1200" dirty="0" err="1">
                <a:latin typeface="Arial" panose="020B0604020202020204" pitchFamily="34" charset="0"/>
                <a:cs typeface="Arial" panose="020B0604020202020204" pitchFamily="34" charset="0"/>
              </a:rPr>
              <a:t>Oropuche</a:t>
            </a:r>
            <a:r>
              <a:rPr lang="es-MX" sz="1200" dirty="0">
                <a:latin typeface="Arial" panose="020B0604020202020204" pitchFamily="34" charset="0"/>
                <a:cs typeface="Arial" panose="020B0604020202020204" pitchFamily="34" charset="0"/>
              </a:rPr>
              <a:t> es mayor en relación a la presencia del virus </a:t>
            </a:r>
            <a:r>
              <a:rPr lang="es-MX" sz="1200" dirty="0" err="1">
                <a:latin typeface="Arial" panose="020B0604020202020204" pitchFamily="34" charset="0"/>
                <a:cs typeface="Arial" panose="020B0604020202020204" pitchFamily="34" charset="0"/>
              </a:rPr>
              <a:t>Mayaro</a:t>
            </a:r>
            <a:r>
              <a:rPr lang="es-MX" sz="1200" dirty="0">
                <a:latin typeface="Arial" panose="020B0604020202020204" pitchFamily="34" charset="0"/>
                <a:cs typeface="Arial" panose="020B0604020202020204" pitchFamily="34" charset="0"/>
              </a:rPr>
              <a:t>. Cabe indicar que para ambos virus los casos positivos están disminuyendo.</a:t>
            </a:r>
            <a:endParaRPr lang="es-PE" sz="1200" dirty="0">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62CC1E7D-6150-4C08-B9BB-2BADBEFD7101}"/>
              </a:ext>
            </a:extLst>
          </p:cNvPr>
          <p:cNvPicPr>
            <a:picLocks noChangeAspect="1"/>
          </p:cNvPicPr>
          <p:nvPr/>
        </p:nvPicPr>
        <p:blipFill>
          <a:blip r:embed="rId2"/>
          <a:stretch>
            <a:fillRect/>
          </a:stretch>
        </p:blipFill>
        <p:spPr>
          <a:xfrm>
            <a:off x="192279" y="1052217"/>
            <a:ext cx="7904745" cy="1872296"/>
          </a:xfrm>
          <a:prstGeom prst="rect">
            <a:avLst/>
          </a:prstGeom>
        </p:spPr>
      </p:pic>
      <p:pic>
        <p:nvPicPr>
          <p:cNvPr id="5" name="Imagen 4">
            <a:extLst>
              <a:ext uri="{FF2B5EF4-FFF2-40B4-BE49-F238E27FC236}">
                <a16:creationId xmlns:a16="http://schemas.microsoft.com/office/drawing/2014/main" id="{3CF51642-CADB-4693-B343-E748CA2BA199}"/>
              </a:ext>
            </a:extLst>
          </p:cNvPr>
          <p:cNvPicPr>
            <a:picLocks noChangeAspect="1"/>
          </p:cNvPicPr>
          <p:nvPr/>
        </p:nvPicPr>
        <p:blipFill>
          <a:blip r:embed="rId3"/>
          <a:stretch>
            <a:fillRect/>
          </a:stretch>
        </p:blipFill>
        <p:spPr>
          <a:xfrm>
            <a:off x="192279" y="3429000"/>
            <a:ext cx="7904744" cy="3176831"/>
          </a:xfrm>
          <a:prstGeom prst="rect">
            <a:avLst/>
          </a:prstGeom>
        </p:spPr>
      </p:pic>
    </p:spTree>
    <p:extLst>
      <p:ext uri="{BB962C8B-B14F-4D97-AF65-F5344CB8AC3E}">
        <p14:creationId xmlns:p14="http://schemas.microsoft.com/office/powerpoint/2010/main" val="1702158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75579" y="2701328"/>
            <a:ext cx="11539728" cy="833584"/>
          </a:xfrm>
        </p:spPr>
        <p:txBody>
          <a:bodyPr>
            <a:noAutofit/>
          </a:bodyPr>
          <a:lstStyle/>
          <a:p>
            <a:r>
              <a:rPr lang="es-PE" sz="4000" b="1" dirty="0" smtClean="0">
                <a:solidFill>
                  <a:srgbClr val="002060"/>
                </a:solidFill>
              </a:rPr>
              <a:t>CONTROL VECTORIAL</a:t>
            </a:r>
            <a:endParaRPr lang="en-US" sz="4000" b="1" dirty="0">
              <a:solidFill>
                <a:srgbClr val="002060"/>
              </a:solidFill>
            </a:endParaRPr>
          </a:p>
        </p:txBody>
      </p:sp>
      <p:sp>
        <p:nvSpPr>
          <p:cNvPr id="3" name="Subtítulo 2"/>
          <p:cNvSpPr>
            <a:spLocks noGrp="1"/>
          </p:cNvSpPr>
          <p:nvPr>
            <p:ph type="subTitle" idx="1"/>
          </p:nvPr>
        </p:nvSpPr>
        <p:spPr>
          <a:xfrm>
            <a:off x="0" y="4016690"/>
            <a:ext cx="12192000" cy="430466"/>
          </a:xfrm>
          <a:solidFill>
            <a:schemeClr val="accent5">
              <a:lumMod val="40000"/>
              <a:lumOff val="60000"/>
            </a:schemeClr>
          </a:solidFill>
        </p:spPr>
        <p:txBody>
          <a:bodyPr anchor="ctr">
            <a:normAutofit/>
          </a:bodyPr>
          <a:lstStyle/>
          <a:p>
            <a:r>
              <a:rPr lang="es-MX" sz="2000" b="1" dirty="0" smtClean="0">
                <a:solidFill>
                  <a:schemeClr val="accent5">
                    <a:lumMod val="75000"/>
                  </a:schemeClr>
                </a:solidFill>
                <a:latin typeface="Arial" panose="020B0604020202020204" pitchFamily="34" charset="0"/>
                <a:cs typeface="Arial" panose="020B0604020202020204" pitchFamily="34" charset="0"/>
              </a:rPr>
              <a:t>DIRECCIÓN DE SALUD AMBIENTAL</a:t>
            </a:r>
            <a:endParaRPr lang="en-US" sz="2000" b="1" dirty="0">
              <a:solidFill>
                <a:schemeClr val="accent5">
                  <a:lumMod val="75000"/>
                </a:schemeClr>
              </a:solidFill>
              <a:latin typeface="Arial" panose="020B0604020202020204" pitchFamily="34" charset="0"/>
              <a:cs typeface="Arial" panose="020B0604020202020204" pitchFamily="34" charset="0"/>
            </a:endParaRPr>
          </a:p>
        </p:txBody>
      </p:sp>
      <p:sp>
        <p:nvSpPr>
          <p:cNvPr id="4" name="CuadroTexto 3"/>
          <p:cNvSpPr txBox="1"/>
          <p:nvPr/>
        </p:nvSpPr>
        <p:spPr>
          <a:xfrm flipH="1">
            <a:off x="3148769" y="5253842"/>
            <a:ext cx="5742204" cy="646331"/>
          </a:xfrm>
          <a:prstGeom prst="rect">
            <a:avLst/>
          </a:prstGeom>
          <a:noFill/>
        </p:spPr>
        <p:txBody>
          <a:bodyPr wrap="square" rtlCol="0">
            <a:spAutoFit/>
          </a:bodyPr>
          <a:lstStyle/>
          <a:p>
            <a:pPr algn="ctr"/>
            <a:r>
              <a:rPr lang="es-MX" b="1" dirty="0">
                <a:solidFill>
                  <a:srgbClr val="C00000"/>
                </a:solidFill>
                <a:latin typeface="Arial" panose="020B0604020202020204" pitchFamily="34" charset="0"/>
                <a:cs typeface="Arial" panose="020B0604020202020204" pitchFamily="34" charset="0"/>
              </a:rPr>
              <a:t>REPORTE N°31: SE 31.2024</a:t>
            </a:r>
          </a:p>
          <a:p>
            <a:pPr algn="ctr"/>
            <a:r>
              <a:rPr lang="es-MX" b="1" dirty="0">
                <a:solidFill>
                  <a:srgbClr val="C00000"/>
                </a:solidFill>
                <a:latin typeface="Arial" panose="020B0604020202020204" pitchFamily="34" charset="0"/>
                <a:cs typeface="Arial" panose="020B0604020202020204" pitchFamily="34" charset="0"/>
              </a:rPr>
              <a:t>(Corte, 03 AGOSTO 2024)</a:t>
            </a:r>
            <a:endParaRPr lang="en-US" b="1" dirty="0">
              <a:solidFill>
                <a:srgbClr val="C00000"/>
              </a:solidFill>
              <a:latin typeface="Arial" panose="020B0604020202020204" pitchFamily="34" charset="0"/>
              <a:cs typeface="Arial" panose="020B0604020202020204" pitchFamily="34" charset="0"/>
            </a:endParaRPr>
          </a:p>
        </p:txBody>
      </p:sp>
      <p:sp>
        <p:nvSpPr>
          <p:cNvPr id="7" name="CuadroTexto 6"/>
          <p:cNvSpPr txBox="1"/>
          <p:nvPr/>
        </p:nvSpPr>
        <p:spPr>
          <a:xfrm>
            <a:off x="4900013" y="4721266"/>
            <a:ext cx="2239716" cy="307777"/>
          </a:xfrm>
          <a:prstGeom prst="rect">
            <a:avLst/>
          </a:prstGeom>
          <a:noFill/>
        </p:spPr>
        <p:txBody>
          <a:bodyPr wrap="none" rtlCol="0">
            <a:spAutoFit/>
          </a:bodyPr>
          <a:lstStyle/>
          <a:p>
            <a:r>
              <a:rPr lang="es-MX" sz="1400" b="1" dirty="0">
                <a:latin typeface="Arial" panose="020B0604020202020204" pitchFamily="34" charset="0"/>
                <a:cs typeface="Arial" panose="020B0604020202020204" pitchFamily="34" charset="0"/>
              </a:rPr>
              <a:t>UNIDAD DE VIROLOGIA</a:t>
            </a:r>
            <a:endParaRPr lang="en-US" sz="1400" b="1" dirty="0">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D981BAD9-C809-4F5B-B334-0ABC4B28D075}"/>
              </a:ext>
            </a:extLst>
          </p:cNvPr>
          <p:cNvPicPr>
            <a:picLocks noChangeAspect="1"/>
          </p:cNvPicPr>
          <p:nvPr/>
        </p:nvPicPr>
        <p:blipFill>
          <a:blip r:embed="rId2"/>
          <a:stretch>
            <a:fillRect/>
          </a:stretch>
        </p:blipFill>
        <p:spPr>
          <a:xfrm>
            <a:off x="3963357" y="274145"/>
            <a:ext cx="3397129" cy="1253317"/>
          </a:xfrm>
          <a:prstGeom prst="rect">
            <a:avLst/>
          </a:prstGeom>
        </p:spPr>
      </p:pic>
    </p:spTree>
    <p:extLst>
      <p:ext uri="{BB962C8B-B14F-4D97-AF65-F5344CB8AC3E}">
        <p14:creationId xmlns:p14="http://schemas.microsoft.com/office/powerpoint/2010/main" val="3423901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2E1F1679-EBFA-426C-A9D2-E7D719EC34B6}"/>
              </a:ext>
            </a:extLst>
          </p:cNvPr>
          <p:cNvCxnSpPr>
            <a:cxnSpLocks/>
          </p:cNvCxnSpPr>
          <p:nvPr/>
        </p:nvCxnSpPr>
        <p:spPr>
          <a:xfrm>
            <a:off x="1175657" y="3872619"/>
            <a:ext cx="948587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CuadroTexto 1">
            <a:extLst>
              <a:ext uri="{FF2B5EF4-FFF2-40B4-BE49-F238E27FC236}">
                <a16:creationId xmlns:a16="http://schemas.microsoft.com/office/drawing/2014/main" id="{C70B798B-029F-477A-AE08-9283503F2846}"/>
              </a:ext>
            </a:extLst>
          </p:cNvPr>
          <p:cNvSpPr txBox="1"/>
          <p:nvPr/>
        </p:nvSpPr>
        <p:spPr>
          <a:xfrm>
            <a:off x="6976313" y="6092486"/>
            <a:ext cx="4935983" cy="23227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PE" sz="1000" dirty="0"/>
              <a:t>Fuente: Unidad de Vigilancia Entomológica</a:t>
            </a:r>
            <a:r>
              <a:rPr lang="es-PE" sz="1000" baseline="0" dirty="0"/>
              <a:t> y Control de Vectores – GERESA LORETO</a:t>
            </a:r>
            <a:endParaRPr lang="es-PE" sz="1000" dirty="0"/>
          </a:p>
        </p:txBody>
      </p:sp>
      <p:sp>
        <p:nvSpPr>
          <p:cNvPr id="6" name="CuadroTexto 5">
            <a:extLst>
              <a:ext uri="{FF2B5EF4-FFF2-40B4-BE49-F238E27FC236}">
                <a16:creationId xmlns:a16="http://schemas.microsoft.com/office/drawing/2014/main" id="{EBCCEEB7-1215-48AF-B7A6-21B072FB719C}"/>
              </a:ext>
            </a:extLst>
          </p:cNvPr>
          <p:cNvSpPr txBox="1"/>
          <p:nvPr/>
        </p:nvSpPr>
        <p:spPr>
          <a:xfrm>
            <a:off x="279704" y="5916238"/>
            <a:ext cx="5779363" cy="584775"/>
          </a:xfrm>
          <a:prstGeom prst="rect">
            <a:avLst/>
          </a:prstGeom>
          <a:noFill/>
        </p:spPr>
        <p:txBody>
          <a:bodyPr wrap="square" rtlCol="0">
            <a:spAutoFit/>
          </a:bodyPr>
          <a:lstStyle/>
          <a:p>
            <a:r>
              <a:rPr lang="es-ES" sz="1600" b="1" dirty="0"/>
              <a:t>índice </a:t>
            </a:r>
            <a:r>
              <a:rPr lang="es-ES" sz="1600" b="1" dirty="0" err="1"/>
              <a:t>aédico</a:t>
            </a:r>
            <a:r>
              <a:rPr lang="es-ES" sz="1600" b="1" dirty="0"/>
              <a:t> (IA</a:t>
            </a:r>
            <a:r>
              <a:rPr lang="es-ES" sz="1600" dirty="0"/>
              <a:t>): porcentaje de viviendas positivas al </a:t>
            </a:r>
            <a:r>
              <a:rPr lang="es-ES" sz="1600" b="1" i="1" dirty="0"/>
              <a:t>Aedes aegypti</a:t>
            </a:r>
            <a:r>
              <a:rPr lang="es-ES" sz="1600" dirty="0"/>
              <a:t> durante la Vigilancia aedica</a:t>
            </a:r>
            <a:endParaRPr lang="es-PE" sz="1600" dirty="0"/>
          </a:p>
        </p:txBody>
      </p:sp>
      <p:graphicFrame>
        <p:nvGraphicFramePr>
          <p:cNvPr id="2" name="Gráfico 1">
            <a:extLst>
              <a:ext uri="{FF2B5EF4-FFF2-40B4-BE49-F238E27FC236}">
                <a16:creationId xmlns:a16="http://schemas.microsoft.com/office/drawing/2014/main" id="{00000000-0008-0000-0100-000006000000}"/>
              </a:ext>
            </a:extLst>
          </p:cNvPr>
          <p:cNvGraphicFramePr>
            <a:graphicFrameLocks/>
          </p:cNvGraphicFramePr>
          <p:nvPr>
            <p:extLst/>
          </p:nvPr>
        </p:nvGraphicFramePr>
        <p:xfrm>
          <a:off x="922220" y="178029"/>
          <a:ext cx="9739313" cy="5614704"/>
        </p:xfrm>
        <a:graphic>
          <a:graphicData uri="http://schemas.openxmlformats.org/drawingml/2006/chart">
            <c:chart xmlns:c="http://schemas.openxmlformats.org/drawingml/2006/chart" xmlns:r="http://schemas.openxmlformats.org/officeDocument/2006/relationships" r:id="rId2"/>
          </a:graphicData>
        </a:graphic>
      </p:graphicFrame>
      <p:pic>
        <p:nvPicPr>
          <p:cNvPr id="10" name="Imagen 9">
            <a:extLst>
              <a:ext uri="{FF2B5EF4-FFF2-40B4-BE49-F238E27FC236}">
                <a16:creationId xmlns:a16="http://schemas.microsoft.com/office/drawing/2014/main" id="{A4D9A192-6F80-E6D6-DF5A-00236E9AFBF4}"/>
              </a:ext>
            </a:extLst>
          </p:cNvPr>
          <p:cNvPicPr>
            <a:picLocks noChangeAspect="1"/>
          </p:cNvPicPr>
          <p:nvPr/>
        </p:nvPicPr>
        <p:blipFill>
          <a:blip r:embed="rId3"/>
          <a:stretch>
            <a:fillRect/>
          </a:stretch>
        </p:blipFill>
        <p:spPr>
          <a:xfrm>
            <a:off x="9877756" y="178029"/>
            <a:ext cx="2034540" cy="1478280"/>
          </a:xfrm>
          <a:prstGeom prst="rect">
            <a:avLst/>
          </a:prstGeom>
        </p:spPr>
      </p:pic>
    </p:spTree>
    <p:extLst>
      <p:ext uri="{BB962C8B-B14F-4D97-AF65-F5344CB8AC3E}">
        <p14:creationId xmlns:p14="http://schemas.microsoft.com/office/powerpoint/2010/main" val="8206084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530CD6B4-37A6-859F-F557-C51A96DB99DE}"/>
              </a:ext>
            </a:extLst>
          </p:cNvPr>
          <p:cNvSpPr>
            <a:spLocks noGrp="1"/>
          </p:cNvSpPr>
          <p:nvPr>
            <p:ph type="title"/>
          </p:nvPr>
        </p:nvSpPr>
        <p:spPr>
          <a:xfrm>
            <a:off x="6691086" y="365125"/>
            <a:ext cx="4662714" cy="5846989"/>
          </a:xfrm>
        </p:spPr>
        <p:txBody>
          <a:bodyPr>
            <a:noAutofit/>
          </a:bodyPr>
          <a:lstStyle/>
          <a:p>
            <a:r>
              <a:rPr lang="es-ES" sz="3600" dirty="0"/>
              <a:t>En la última vigilancia </a:t>
            </a:r>
            <a:r>
              <a:rPr lang="es-ES" sz="3600" dirty="0" err="1"/>
              <a:t>aédica</a:t>
            </a:r>
            <a:r>
              <a:rPr lang="es-ES" sz="3600" dirty="0"/>
              <a:t> del mes de Julio resultaron 25 sectores con índices aédicos mayores de 10% (muy alto riesgo) y 9 sectores con mas de 5% (alto riesgo) y sólo 3 sectores con índices menores al 5% (bajo riesgo).</a:t>
            </a:r>
            <a:endParaRPr lang="es-PE" sz="3600" dirty="0"/>
          </a:p>
        </p:txBody>
      </p:sp>
      <p:pic>
        <p:nvPicPr>
          <p:cNvPr id="2" name="Imagen 1">
            <a:extLst>
              <a:ext uri="{FF2B5EF4-FFF2-40B4-BE49-F238E27FC236}">
                <a16:creationId xmlns:a16="http://schemas.microsoft.com/office/drawing/2014/main" id="{03000016-1A5D-70B2-EA75-A5E86C8DA4B0}"/>
              </a:ext>
            </a:extLst>
          </p:cNvPr>
          <p:cNvPicPr>
            <a:picLocks noChangeAspect="1"/>
          </p:cNvPicPr>
          <p:nvPr/>
        </p:nvPicPr>
        <p:blipFill>
          <a:blip r:embed="rId2"/>
          <a:stretch>
            <a:fillRect/>
          </a:stretch>
        </p:blipFill>
        <p:spPr>
          <a:xfrm>
            <a:off x="624840" y="175260"/>
            <a:ext cx="5471160" cy="6507480"/>
          </a:xfrm>
          <a:prstGeom prst="rect">
            <a:avLst/>
          </a:prstGeom>
        </p:spPr>
      </p:pic>
    </p:spTree>
    <p:extLst>
      <p:ext uri="{BB962C8B-B14F-4D97-AF65-F5344CB8AC3E}">
        <p14:creationId xmlns:p14="http://schemas.microsoft.com/office/powerpoint/2010/main" val="35783949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19822589-9FF2-E818-3310-582E618751FC}"/>
              </a:ext>
            </a:extLst>
          </p:cNvPr>
          <p:cNvGraphicFramePr>
            <a:graphicFrameLocks/>
          </p:cNvGraphicFramePr>
          <p:nvPr>
            <p:extLst/>
          </p:nvPr>
        </p:nvGraphicFramePr>
        <p:xfrm>
          <a:off x="1074056" y="870857"/>
          <a:ext cx="10290629" cy="5413829"/>
        </p:xfrm>
        <a:graphic>
          <a:graphicData uri="http://schemas.openxmlformats.org/drawingml/2006/chart">
            <c:chart xmlns:c="http://schemas.openxmlformats.org/drawingml/2006/chart" xmlns:r="http://schemas.openxmlformats.org/officeDocument/2006/relationships" r:id="rId2"/>
          </a:graphicData>
        </a:graphic>
      </p:graphicFrame>
      <p:sp>
        <p:nvSpPr>
          <p:cNvPr id="5" name="CuadroTexto 1">
            <a:extLst>
              <a:ext uri="{FF2B5EF4-FFF2-40B4-BE49-F238E27FC236}">
                <a16:creationId xmlns:a16="http://schemas.microsoft.com/office/drawing/2014/main" id="{20DD7F6E-809A-0D4D-3502-45340E88925F}"/>
              </a:ext>
            </a:extLst>
          </p:cNvPr>
          <p:cNvSpPr txBox="1"/>
          <p:nvPr/>
        </p:nvSpPr>
        <p:spPr>
          <a:xfrm>
            <a:off x="6096000" y="6397286"/>
            <a:ext cx="4935983" cy="23227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PE" sz="1000" dirty="0"/>
              <a:t>Fuente: Unidad de Vigilancia Entomológica</a:t>
            </a:r>
            <a:r>
              <a:rPr lang="es-PE" sz="1000" baseline="0" dirty="0"/>
              <a:t> y Control de Vectores – GERESA LORETO</a:t>
            </a:r>
            <a:endParaRPr lang="es-PE" sz="1000" dirty="0"/>
          </a:p>
        </p:txBody>
      </p:sp>
    </p:spTree>
    <p:extLst>
      <p:ext uri="{BB962C8B-B14F-4D97-AF65-F5344CB8AC3E}">
        <p14:creationId xmlns:p14="http://schemas.microsoft.com/office/powerpoint/2010/main" val="39345401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9EB5241F-DC41-CCCF-2729-BBF2932E65D8}"/>
              </a:ext>
            </a:extLst>
          </p:cNvPr>
          <p:cNvGraphicFramePr>
            <a:graphicFrameLocks/>
          </p:cNvGraphicFramePr>
          <p:nvPr>
            <p:extLst/>
          </p:nvPr>
        </p:nvGraphicFramePr>
        <p:xfrm>
          <a:off x="620486" y="566056"/>
          <a:ext cx="11107057" cy="5950857"/>
        </p:xfrm>
        <a:graphic>
          <a:graphicData uri="http://schemas.openxmlformats.org/drawingml/2006/chart">
            <c:chart xmlns:c="http://schemas.openxmlformats.org/drawingml/2006/chart" xmlns:r="http://schemas.openxmlformats.org/officeDocument/2006/relationships" r:id="rId2"/>
          </a:graphicData>
        </a:graphic>
      </p:graphicFrame>
      <p:sp>
        <p:nvSpPr>
          <p:cNvPr id="9" name="CuadroTexto 1">
            <a:extLst>
              <a:ext uri="{FF2B5EF4-FFF2-40B4-BE49-F238E27FC236}">
                <a16:creationId xmlns:a16="http://schemas.microsoft.com/office/drawing/2014/main" id="{45598756-873F-973F-7983-1927A3D1A283}"/>
              </a:ext>
            </a:extLst>
          </p:cNvPr>
          <p:cNvSpPr txBox="1"/>
          <p:nvPr/>
        </p:nvSpPr>
        <p:spPr>
          <a:xfrm>
            <a:off x="6635531" y="6400774"/>
            <a:ext cx="4935983" cy="23227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PE" sz="1000" dirty="0"/>
              <a:t>Fuente: Unidad de Vigilancia Entomológica</a:t>
            </a:r>
            <a:r>
              <a:rPr lang="es-PE" sz="1000" baseline="0" dirty="0"/>
              <a:t> y Control de Vectores – GERESA LORETO</a:t>
            </a:r>
            <a:endParaRPr lang="es-PE" sz="1000" dirty="0"/>
          </a:p>
        </p:txBody>
      </p:sp>
    </p:spTree>
    <p:extLst>
      <p:ext uri="{BB962C8B-B14F-4D97-AF65-F5344CB8AC3E}">
        <p14:creationId xmlns:p14="http://schemas.microsoft.com/office/powerpoint/2010/main" val="571991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Rectángulo"/>
          <p:cNvSpPr/>
          <p:nvPr/>
        </p:nvSpPr>
        <p:spPr>
          <a:xfrm>
            <a:off x="0" y="0"/>
            <a:ext cx="12192000" cy="712361"/>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Enfermedades Notificadas según tipo de Diagnóstico</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Loreto, 2024 (S.E. </a:t>
            </a:r>
            <a:r>
              <a:rPr lang="es-ES" sz="2286"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1-31).</a:t>
            </a:r>
            <a:endPar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endParaRPr>
          </a:p>
        </p:txBody>
      </p:sp>
      <p:sp>
        <p:nvSpPr>
          <p:cNvPr id="5" name="CuadroTexto 4"/>
          <p:cNvSpPr txBox="1"/>
          <p:nvPr/>
        </p:nvSpPr>
        <p:spPr>
          <a:xfrm>
            <a:off x="8838990" y="1021047"/>
            <a:ext cx="2718647" cy="5478423"/>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400" dirty="0">
                <a:effectLst/>
                <a:latin typeface="Arial" panose="020B0604020202020204" pitchFamily="34" charset="0"/>
                <a:cs typeface="Arial" panose="020B0604020202020204" pitchFamily="34" charset="0"/>
              </a:rPr>
              <a:t>Hasta  la SE </a:t>
            </a:r>
            <a:r>
              <a:rPr lang="es-PE" sz="1400" dirty="0" smtClean="0">
                <a:effectLst/>
                <a:latin typeface="Arial" panose="020B0604020202020204" pitchFamily="34" charset="0"/>
                <a:cs typeface="Arial" panose="020B0604020202020204" pitchFamily="34" charset="0"/>
              </a:rPr>
              <a:t>31-2024</a:t>
            </a:r>
            <a:r>
              <a:rPr lang="es-PE" sz="1400" b="0" dirty="0" smtClean="0">
                <a:effectLst/>
                <a:latin typeface="Arial" panose="020B0604020202020204" pitchFamily="34" charset="0"/>
                <a:cs typeface="Arial" panose="020B0604020202020204" pitchFamily="34" charset="0"/>
              </a:rPr>
              <a:t> </a:t>
            </a:r>
            <a:r>
              <a:rPr lang="es-PE" sz="1400" b="0" dirty="0">
                <a:effectLst/>
                <a:latin typeface="Arial" panose="020B0604020202020204" pitchFamily="34" charset="0"/>
                <a:cs typeface="Arial" panose="020B0604020202020204" pitchFamily="34" charset="0"/>
              </a:rPr>
              <a:t>el </a:t>
            </a:r>
            <a:r>
              <a:rPr lang="es-PE" sz="1400" dirty="0" smtClean="0">
                <a:solidFill>
                  <a:srgbClr val="FF0000"/>
                </a:solidFill>
                <a:effectLst/>
                <a:latin typeface="Arial" panose="020B0604020202020204" pitchFamily="34" charset="0"/>
                <a:cs typeface="Arial" panose="020B0604020202020204" pitchFamily="34" charset="0"/>
              </a:rPr>
              <a:t>87.61%</a:t>
            </a:r>
            <a:r>
              <a:rPr lang="es-PE" sz="1400" b="0" dirty="0" smtClean="0">
                <a:solidFill>
                  <a:srgbClr val="FF0000"/>
                </a:solidFill>
                <a:effectLst/>
                <a:latin typeface="Arial" panose="020B0604020202020204" pitchFamily="34" charset="0"/>
                <a:cs typeface="Arial" panose="020B0604020202020204" pitchFamily="34" charset="0"/>
              </a:rPr>
              <a:t> </a:t>
            </a:r>
            <a:r>
              <a:rPr lang="es-PE" sz="1400" b="0" dirty="0">
                <a:effectLst/>
                <a:latin typeface="Arial" panose="020B0604020202020204" pitchFamily="34" charset="0"/>
                <a:cs typeface="Arial" panose="020B0604020202020204" pitchFamily="34" charset="0"/>
              </a:rPr>
              <a:t>de las enfermedades (</a:t>
            </a:r>
            <a:r>
              <a:rPr lang="es-PE" sz="1400" b="0" dirty="0" smtClean="0">
                <a:effectLst/>
                <a:latin typeface="Arial" panose="020B0604020202020204" pitchFamily="34" charset="0"/>
                <a:cs typeface="Arial" panose="020B0604020202020204" pitchFamily="34" charset="0"/>
              </a:rPr>
              <a:t>25,044 </a:t>
            </a:r>
            <a:r>
              <a:rPr lang="es-PE" sz="1400" b="0" dirty="0">
                <a:effectLst/>
                <a:latin typeface="Arial" panose="020B0604020202020204" pitchFamily="34" charset="0"/>
                <a:cs typeface="Arial" panose="020B0604020202020204" pitchFamily="34" charset="0"/>
              </a:rPr>
              <a:t>casos) son confirmados y el </a:t>
            </a:r>
            <a:r>
              <a:rPr lang="es-PE" sz="1400" dirty="0" smtClean="0">
                <a:solidFill>
                  <a:srgbClr val="FF0000"/>
                </a:solidFill>
                <a:effectLst/>
                <a:latin typeface="Arial" panose="020B0604020202020204" pitchFamily="34" charset="0"/>
                <a:cs typeface="Arial" panose="020B0604020202020204" pitchFamily="34" charset="0"/>
              </a:rPr>
              <a:t>12.36%</a:t>
            </a:r>
            <a:r>
              <a:rPr lang="es-PE" sz="1400" dirty="0" smtClean="0">
                <a:effectLst/>
                <a:latin typeface="Arial" panose="020B0604020202020204" pitchFamily="34" charset="0"/>
                <a:cs typeface="Arial" panose="020B0604020202020204" pitchFamily="34" charset="0"/>
              </a:rPr>
              <a:t> </a:t>
            </a:r>
            <a:r>
              <a:rPr lang="es-PE" sz="1400" b="0" dirty="0">
                <a:effectLst/>
                <a:latin typeface="Arial" panose="020B0604020202020204" pitchFamily="34" charset="0"/>
                <a:cs typeface="Arial" panose="020B0604020202020204" pitchFamily="34" charset="0"/>
              </a:rPr>
              <a:t>(</a:t>
            </a:r>
            <a:r>
              <a:rPr lang="es-PE" sz="1400" b="0" dirty="0" smtClean="0">
                <a:effectLst/>
                <a:latin typeface="Arial" panose="020B0604020202020204" pitchFamily="34" charset="0"/>
                <a:cs typeface="Arial" panose="020B0604020202020204" pitchFamily="34" charset="0"/>
              </a:rPr>
              <a:t>3,534) </a:t>
            </a:r>
            <a:r>
              <a:rPr lang="es-PE" sz="1400" b="0" dirty="0">
                <a:effectLst/>
                <a:latin typeface="Arial" panose="020B0604020202020204" pitchFamily="34" charset="0"/>
                <a:cs typeface="Arial" panose="020B0604020202020204" pitchFamily="34" charset="0"/>
              </a:rPr>
              <a:t>del total de enfermedades notificadas están pendiente su clasificación. 1 caso de Guillain Barré se reporta como sospechoso </a:t>
            </a:r>
            <a:r>
              <a:rPr lang="es-PE" sz="1400" dirty="0">
                <a:effectLst/>
                <a:latin typeface="Arial" panose="020B0604020202020204" pitchFamily="34" charset="0"/>
                <a:cs typeface="Arial" panose="020B0604020202020204" pitchFamily="34" charset="0"/>
              </a:rPr>
              <a:t>(</a:t>
            </a:r>
            <a:r>
              <a:rPr lang="es-PE" sz="1400" dirty="0" smtClean="0">
                <a:effectLst/>
                <a:latin typeface="Arial" panose="020B0604020202020204" pitchFamily="34" charset="0"/>
                <a:cs typeface="Arial" panose="020B0604020202020204" pitchFamily="34" charset="0"/>
              </a:rPr>
              <a:t>0.004%).</a:t>
            </a:r>
            <a:endParaRPr lang="es-PE" sz="1400" dirty="0">
              <a:effectLst/>
              <a:latin typeface="Arial" panose="020B0604020202020204" pitchFamily="34" charset="0"/>
              <a:cs typeface="Arial" panose="020B0604020202020204" pitchFamily="34" charset="0"/>
            </a:endParaRPr>
          </a:p>
          <a:p>
            <a:endParaRPr lang="es-PE" sz="1400" b="0" dirty="0">
              <a:effectLst/>
              <a:latin typeface="Arial" panose="020B0604020202020204" pitchFamily="34" charset="0"/>
              <a:cs typeface="Arial" panose="020B0604020202020204" pitchFamily="34" charset="0"/>
            </a:endParaRPr>
          </a:p>
          <a:p>
            <a:r>
              <a:rPr lang="es-PE" sz="1400" b="0" dirty="0">
                <a:effectLst/>
                <a:latin typeface="Arial" panose="020B0604020202020204" pitchFamily="34" charset="0"/>
                <a:cs typeface="Arial" panose="020B0604020202020204" pitchFamily="34" charset="0"/>
              </a:rPr>
              <a:t>Así mismo, las enfermedades con </a:t>
            </a:r>
            <a:r>
              <a:rPr lang="es-PE" sz="1400" b="0" u="sng" dirty="0">
                <a:effectLst/>
                <a:latin typeface="Arial" panose="020B0604020202020204" pitchFamily="34" charset="0"/>
                <a:cs typeface="Arial" panose="020B0604020202020204" pitchFamily="34" charset="0"/>
              </a:rPr>
              <a:t>mayor porcentaje de probables a espera de su confirmación o descarte, se encuentran</a:t>
            </a:r>
            <a:r>
              <a:rPr lang="es-PE" sz="1400" b="0" dirty="0">
                <a:effectLst/>
                <a:latin typeface="Arial" panose="020B0604020202020204" pitchFamily="34" charset="0"/>
                <a:cs typeface="Arial" panose="020B0604020202020204" pitchFamily="34" charset="0"/>
              </a:rPr>
              <a:t>: </a:t>
            </a:r>
          </a:p>
          <a:p>
            <a:r>
              <a:rPr lang="es-PE" sz="1400" b="0" dirty="0" smtClean="0">
                <a:effectLst/>
                <a:latin typeface="Arial" panose="020B0604020202020204" pitchFamily="34" charset="0"/>
                <a:cs typeface="Arial" panose="020B0604020202020204" pitchFamily="34" charset="0"/>
              </a:rPr>
              <a:t>Hanta Virus (100%), Sarampión </a:t>
            </a:r>
            <a:r>
              <a:rPr lang="es-PE" sz="1400" b="0" dirty="0">
                <a:effectLst/>
                <a:latin typeface="Arial" panose="020B0604020202020204" pitchFamily="34" charset="0"/>
                <a:cs typeface="Arial" panose="020B0604020202020204" pitchFamily="34" charset="0"/>
              </a:rPr>
              <a:t>(100%), Parálisis Flácida Aguda (100%), también están los casos de </a:t>
            </a:r>
            <a:r>
              <a:rPr lang="es-PE" sz="1400" b="0" dirty="0" smtClean="0">
                <a:effectLst/>
                <a:latin typeface="Arial" panose="020B0604020202020204" pitchFamily="34" charset="0"/>
                <a:cs typeface="Arial" panose="020B0604020202020204" pitchFamily="34" charset="0"/>
              </a:rPr>
              <a:t>Dengue sin signos de alarma, </a:t>
            </a:r>
            <a:r>
              <a:rPr lang="es-PE" sz="1400" b="0" dirty="0">
                <a:effectLst/>
                <a:latin typeface="Arial" panose="020B0604020202020204" pitchFamily="34" charset="0"/>
                <a:cs typeface="Arial" panose="020B0604020202020204" pitchFamily="34" charset="0"/>
              </a:rPr>
              <a:t>el </a:t>
            </a:r>
            <a:r>
              <a:rPr lang="es-PE" sz="1400" b="0" dirty="0" smtClean="0">
                <a:effectLst/>
                <a:latin typeface="Arial" panose="020B0604020202020204" pitchFamily="34" charset="0"/>
                <a:cs typeface="Arial" panose="020B0604020202020204" pitchFamily="34" charset="0"/>
              </a:rPr>
              <a:t>46.7% </a:t>
            </a:r>
            <a:r>
              <a:rPr lang="es-PE" sz="1400" b="0" dirty="0">
                <a:effectLst/>
                <a:latin typeface="Arial" panose="020B0604020202020204" pitchFamily="34" charset="0"/>
                <a:cs typeface="Arial" panose="020B0604020202020204" pitchFamily="34" charset="0"/>
              </a:rPr>
              <a:t>de dengue con signos de alarma y Como enfermedad zoonótica tenemos que el </a:t>
            </a:r>
            <a:r>
              <a:rPr lang="es-PE" sz="1400" b="0" dirty="0" smtClean="0">
                <a:effectLst/>
                <a:latin typeface="Arial" panose="020B0604020202020204" pitchFamily="34" charset="0"/>
                <a:cs typeface="Arial" panose="020B0604020202020204" pitchFamily="34" charset="0"/>
              </a:rPr>
              <a:t>47.5% </a:t>
            </a:r>
            <a:r>
              <a:rPr lang="es-PE" sz="1400" b="0" dirty="0">
                <a:effectLst/>
                <a:latin typeface="Arial" panose="020B0604020202020204" pitchFamily="34" charset="0"/>
                <a:cs typeface="Arial" panose="020B0604020202020204" pitchFamily="34" charset="0"/>
              </a:rPr>
              <a:t>de casos de leptospirosis en espera de su clasificación final.</a:t>
            </a:r>
            <a:endParaRPr lang="es-PE" sz="1400" b="0" dirty="0">
              <a:solidFill>
                <a:srgbClr val="FF0000"/>
              </a:solidFill>
              <a:effectLst/>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163BF9B5-F9E5-4345-80F4-BCBCBA44C0B7}"/>
              </a:ext>
            </a:extLst>
          </p:cNvPr>
          <p:cNvSpPr txBox="1"/>
          <p:nvPr/>
        </p:nvSpPr>
        <p:spPr>
          <a:xfrm>
            <a:off x="137652" y="6664462"/>
            <a:ext cx="3333136" cy="200055"/>
          </a:xfrm>
          <a:prstGeom prst="rect">
            <a:avLst/>
          </a:prstGeom>
          <a:noFill/>
        </p:spPr>
        <p:txBody>
          <a:bodyPr wrap="square" rtlCol="0">
            <a:spAutoFit/>
          </a:bodyPr>
          <a:lstStyle/>
          <a:p>
            <a:r>
              <a:rPr lang="es-MX" sz="700" dirty="0"/>
              <a:t>Fuente: Base Noti Sp Dirección de Epidemiología 2024</a:t>
            </a:r>
          </a:p>
        </p:txBody>
      </p:sp>
      <p:pic>
        <p:nvPicPr>
          <p:cNvPr id="2" name="Imagen 1"/>
          <p:cNvPicPr>
            <a:picLocks noChangeAspect="1"/>
          </p:cNvPicPr>
          <p:nvPr/>
        </p:nvPicPr>
        <p:blipFill>
          <a:blip r:embed="rId2"/>
          <a:stretch>
            <a:fillRect/>
          </a:stretch>
        </p:blipFill>
        <p:spPr>
          <a:xfrm>
            <a:off x="967770" y="932132"/>
            <a:ext cx="7623074" cy="5656255"/>
          </a:xfrm>
          <a:prstGeom prst="rect">
            <a:avLst/>
          </a:prstGeom>
        </p:spPr>
      </p:pic>
    </p:spTree>
    <p:extLst>
      <p:ext uri="{BB962C8B-B14F-4D97-AF65-F5344CB8AC3E}">
        <p14:creationId xmlns:p14="http://schemas.microsoft.com/office/powerpoint/2010/main" val="26235450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1 Gráfico">
            <a:extLst>
              <a:ext uri="{FF2B5EF4-FFF2-40B4-BE49-F238E27FC236}">
                <a16:creationId xmlns:a16="http://schemas.microsoft.com/office/drawing/2014/main" id="{00000000-0008-0000-0100-000002000000}"/>
              </a:ext>
            </a:extLst>
          </p:cNvPr>
          <p:cNvGraphicFramePr>
            <a:graphicFrameLocks noGrp="1"/>
          </p:cNvGraphicFramePr>
          <p:nvPr>
            <p:extLst/>
          </p:nvPr>
        </p:nvGraphicFramePr>
        <p:xfrm>
          <a:off x="899885" y="285750"/>
          <a:ext cx="10392229" cy="62865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706188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A91D432E-C2FE-345C-5D42-6E34B2B416B1}"/>
              </a:ext>
            </a:extLst>
          </p:cNvPr>
          <p:cNvGraphicFramePr>
            <a:graphicFrameLocks noGrp="1"/>
          </p:cNvGraphicFramePr>
          <p:nvPr>
            <p:ph idx="1"/>
            <p:extLst/>
          </p:nvPr>
        </p:nvGraphicFramePr>
        <p:xfrm>
          <a:off x="838200" y="319314"/>
          <a:ext cx="10515600" cy="58576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441958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B25ED88-639D-4AD8-B73B-E14B0396F5CD}"/>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897452" y="1774783"/>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03A2E6DB-9C4F-43CE-AC36-6E6E5852F64A}"/>
              </a:ext>
            </a:extLst>
          </p:cNvPr>
          <p:cNvSpPr>
            <a:spLocks noGrp="1"/>
          </p:cNvSpPr>
          <p:nvPr>
            <p:ph type="ctrTitle"/>
          </p:nvPr>
        </p:nvSpPr>
        <p:spPr>
          <a:xfrm>
            <a:off x="4988369" y="2582147"/>
            <a:ext cx="6022069" cy="1183988"/>
          </a:xfrm>
          <a:solidFill>
            <a:schemeClr val="accent4">
              <a:lumMod val="20000"/>
              <a:lumOff val="80000"/>
            </a:schemeClr>
          </a:solidFill>
        </p:spPr>
        <p:txBody>
          <a:bodyPr vert="horz" lIns="87105" tIns="43552" rIns="87105" bIns="43552" rtlCol="0" anchor="b">
            <a:normAutofit/>
          </a:bodyPr>
          <a:lstStyle/>
          <a:p>
            <a:r>
              <a:rPr lang="es-MX" sz="6287" b="1" dirty="0">
                <a:solidFill>
                  <a:schemeClr val="accent6">
                    <a:lumMod val="50000"/>
                  </a:schemeClr>
                </a:solidFill>
                <a:latin typeface="Algerian" panose="04020705040A02060702" pitchFamily="82" charset="0"/>
              </a:rPr>
              <a:t>LEPTOSPIROSIS</a:t>
            </a:r>
          </a:p>
        </p:txBody>
      </p:sp>
    </p:spTree>
    <p:extLst>
      <p:ext uri="{BB962C8B-B14F-4D97-AF65-F5344CB8AC3E}">
        <p14:creationId xmlns:p14="http://schemas.microsoft.com/office/powerpoint/2010/main" val="41945777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5621443"/>
            <a:ext cx="12192000" cy="1236557"/>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ES" sz="1487" b="1" dirty="0">
                <a:latin typeface="Arial" panose="020B0604020202020204" pitchFamily="34" charset="0"/>
                <a:cs typeface="Arial" panose="020B0604020202020204" pitchFamily="34" charset="0"/>
              </a:rPr>
              <a:t>Hasta  la S.E. </a:t>
            </a:r>
            <a:r>
              <a:rPr lang="es-ES" sz="1487" b="1" dirty="0" smtClean="0">
                <a:latin typeface="Arial" panose="020B0604020202020204" pitchFamily="34" charset="0"/>
                <a:cs typeface="Arial" panose="020B0604020202020204" pitchFamily="34" charset="0"/>
              </a:rPr>
              <a:t>31-2024 </a:t>
            </a:r>
            <a:r>
              <a:rPr lang="es-ES" sz="1487" b="1" dirty="0">
                <a:latin typeface="Arial" panose="020B0604020202020204" pitchFamily="34" charset="0"/>
                <a:cs typeface="Arial" panose="020B0604020202020204" pitchFamily="34" charset="0"/>
              </a:rPr>
              <a:t>se reportaron </a:t>
            </a:r>
            <a:r>
              <a:rPr lang="es-ES" sz="1487" b="1" dirty="0" smtClean="0">
                <a:latin typeface="Arial" panose="020B0604020202020204" pitchFamily="34" charset="0"/>
                <a:cs typeface="Arial" panose="020B0604020202020204" pitchFamily="34" charset="0"/>
              </a:rPr>
              <a:t>2,581 </a:t>
            </a:r>
            <a:r>
              <a:rPr lang="es-ES" sz="1487" b="1" dirty="0">
                <a:latin typeface="Arial" panose="020B0604020202020204" pitchFamily="34" charset="0"/>
                <a:cs typeface="Arial" panose="020B0604020202020204" pitchFamily="34" charset="0"/>
              </a:rPr>
              <a:t>casos de Leptospirosis, de las cuales se confirmaron </a:t>
            </a:r>
            <a:r>
              <a:rPr lang="es-ES" sz="1487" b="1" dirty="0" smtClean="0">
                <a:solidFill>
                  <a:srgbClr val="FF0000"/>
                </a:solidFill>
                <a:latin typeface="Arial" panose="020B0604020202020204" pitchFamily="34" charset="0"/>
                <a:cs typeface="Arial" panose="020B0604020202020204" pitchFamily="34" charset="0"/>
              </a:rPr>
              <a:t>52.50% </a:t>
            </a:r>
            <a:r>
              <a:rPr lang="es-ES" sz="1487" b="1" dirty="0">
                <a:latin typeface="Arial" panose="020B0604020202020204" pitchFamily="34" charset="0"/>
                <a:cs typeface="Arial" panose="020B0604020202020204" pitchFamily="34" charset="0"/>
              </a:rPr>
              <a:t>(</a:t>
            </a:r>
            <a:r>
              <a:rPr lang="es-ES" sz="1487" b="1" dirty="0" smtClean="0">
                <a:latin typeface="Arial" panose="020B0604020202020204" pitchFamily="34" charset="0"/>
                <a:cs typeface="Arial" panose="020B0604020202020204" pitchFamily="34" charset="0"/>
              </a:rPr>
              <a:t>1,355 </a:t>
            </a:r>
            <a:r>
              <a:rPr lang="es-ES" sz="1487" b="1" dirty="0">
                <a:latin typeface="Arial" panose="020B0604020202020204" pitchFamily="34" charset="0"/>
                <a:cs typeface="Arial" panose="020B0604020202020204" pitchFamily="34" charset="0"/>
              </a:rPr>
              <a:t>casos), como probables </a:t>
            </a:r>
            <a:r>
              <a:rPr lang="es-ES" sz="1487" b="1" dirty="0" smtClean="0">
                <a:latin typeface="Arial" panose="020B0604020202020204" pitchFamily="34" charset="0"/>
                <a:cs typeface="Arial" panose="020B0604020202020204" pitchFamily="34" charset="0"/>
              </a:rPr>
              <a:t>1,226 </a:t>
            </a:r>
            <a:r>
              <a:rPr lang="es-ES" sz="1487" b="1" dirty="0">
                <a:latin typeface="Arial" panose="020B0604020202020204" pitchFamily="34" charset="0"/>
                <a:cs typeface="Arial" panose="020B0604020202020204" pitchFamily="34" charset="0"/>
              </a:rPr>
              <a:t>(</a:t>
            </a:r>
            <a:r>
              <a:rPr lang="es-ES" sz="1487" b="1" dirty="0" smtClean="0">
                <a:solidFill>
                  <a:srgbClr val="FF0000"/>
                </a:solidFill>
                <a:latin typeface="Arial" panose="020B0604020202020204" pitchFamily="34" charset="0"/>
                <a:cs typeface="Arial" panose="020B0604020202020204" pitchFamily="34" charset="0"/>
              </a:rPr>
              <a:t>47.50%</a:t>
            </a:r>
            <a:r>
              <a:rPr lang="es-ES" sz="1487" b="1" dirty="0" smtClean="0">
                <a:latin typeface="Arial" panose="020B0604020202020204" pitchFamily="34" charset="0"/>
                <a:cs typeface="Arial" panose="020B0604020202020204" pitchFamily="34" charset="0"/>
              </a:rPr>
              <a:t>)</a:t>
            </a:r>
            <a:r>
              <a:rPr lang="es-ES" sz="1487" b="1" dirty="0" smtClean="0">
                <a:solidFill>
                  <a:srgbClr val="FF0000"/>
                </a:solidFill>
                <a:latin typeface="Arial" panose="020B0604020202020204" pitchFamily="34" charset="0"/>
                <a:cs typeface="Arial" panose="020B0604020202020204" pitchFamily="34" charset="0"/>
              </a:rPr>
              <a:t> </a:t>
            </a:r>
            <a:r>
              <a:rPr lang="es-ES" sz="1487" b="1" dirty="0">
                <a:latin typeface="Arial" panose="020B0604020202020204" pitchFamily="34" charset="0"/>
                <a:cs typeface="Arial" panose="020B0604020202020204" pitchFamily="34" charset="0"/>
              </a:rPr>
              <a:t>aún pendiente de clasificación por Micro aglutinación (MAT). </a:t>
            </a:r>
            <a:r>
              <a:rPr lang="es-ES" sz="1487" b="1" dirty="0" smtClean="0">
                <a:latin typeface="Arial" panose="020B0604020202020204" pitchFamily="34" charset="0"/>
                <a:cs typeface="Arial" panose="020B0604020202020204" pitchFamily="34" charset="0"/>
              </a:rPr>
              <a:t>En el presente año, a partir de la asistencia técnica por parte del CDC/MINSA, se inicio la reclasificación de casos de Leptospirosis según definición operativa vigente. A partir de la SE 14, se visualiza un descenso de casos y se ubica de zona de SEGURIDAD. </a:t>
            </a:r>
            <a:r>
              <a:rPr lang="es-ES" sz="1487" b="1" dirty="0">
                <a:latin typeface="Arial" panose="020B0604020202020204" pitchFamily="34" charset="0"/>
                <a:cs typeface="Arial" panose="020B0604020202020204" pitchFamily="34" charset="0"/>
              </a:rPr>
              <a:t>En el 2023, en el mismo periodo (hasta la </a:t>
            </a:r>
            <a:r>
              <a:rPr lang="es-ES" sz="1487" b="1" dirty="0" smtClean="0">
                <a:latin typeface="Arial" panose="020B0604020202020204" pitchFamily="34" charset="0"/>
                <a:cs typeface="Arial" panose="020B0604020202020204" pitchFamily="34" charset="0"/>
              </a:rPr>
              <a:t>SE-31) </a:t>
            </a:r>
            <a:r>
              <a:rPr lang="es-ES" sz="1487" b="1" dirty="0">
                <a:latin typeface="Arial" panose="020B0604020202020204" pitchFamily="34" charset="0"/>
                <a:cs typeface="Arial" panose="020B0604020202020204" pitchFamily="34" charset="0"/>
              </a:rPr>
              <a:t>se notificaron </a:t>
            </a:r>
            <a:r>
              <a:rPr lang="es-ES" sz="1487" b="1" dirty="0" smtClean="0">
                <a:latin typeface="Arial" panose="020B0604020202020204" pitchFamily="34" charset="0"/>
                <a:cs typeface="Arial" panose="020B0604020202020204" pitchFamily="34" charset="0"/>
              </a:rPr>
              <a:t>2,602 </a:t>
            </a:r>
            <a:r>
              <a:rPr lang="es-ES" sz="1487" b="1" dirty="0">
                <a:latin typeface="Arial" panose="020B0604020202020204" pitchFamily="34" charset="0"/>
                <a:cs typeface="Arial" panose="020B0604020202020204" pitchFamily="34" charset="0"/>
              </a:rPr>
              <a:t>casos de leptospirosis, </a:t>
            </a:r>
            <a:r>
              <a:rPr lang="es-ES" sz="1487" b="1" dirty="0" smtClean="0">
                <a:latin typeface="Arial" panose="020B0604020202020204" pitchFamily="34" charset="0"/>
                <a:cs typeface="Arial" panose="020B0604020202020204" pitchFamily="34" charset="0"/>
              </a:rPr>
              <a:t>21 </a:t>
            </a:r>
            <a:r>
              <a:rPr lang="es-ES" sz="1487" b="1" dirty="0">
                <a:latin typeface="Arial" panose="020B0604020202020204" pitchFamily="34" charset="0"/>
                <a:cs typeface="Arial" panose="020B0604020202020204" pitchFamily="34" charset="0"/>
              </a:rPr>
              <a:t>más que, en el año 2024. </a:t>
            </a:r>
          </a:p>
        </p:txBody>
      </p:sp>
      <p:sp>
        <p:nvSpPr>
          <p:cNvPr id="6" name="CuadroTexto 5">
            <a:extLst>
              <a:ext uri="{FF2B5EF4-FFF2-40B4-BE49-F238E27FC236}">
                <a16:creationId xmlns:a16="http://schemas.microsoft.com/office/drawing/2014/main" id="{4A15D95D-50C2-E938-E4B3-4E473383FB76}"/>
              </a:ext>
            </a:extLst>
          </p:cNvPr>
          <p:cNvSpPr txBox="1"/>
          <p:nvPr/>
        </p:nvSpPr>
        <p:spPr>
          <a:xfrm>
            <a:off x="670632" y="5332248"/>
            <a:ext cx="3252629" cy="194990"/>
          </a:xfrm>
          <a:prstGeom prst="rect">
            <a:avLst/>
          </a:prstGeom>
          <a:noFill/>
        </p:spPr>
        <p:txBody>
          <a:bodyPr wrap="square" rtlCol="0">
            <a:spAutoFit/>
          </a:bodyPr>
          <a:lstStyle/>
          <a:p>
            <a:r>
              <a:rPr lang="es-MX" sz="667" dirty="0"/>
              <a:t>Fuente: Base de datos del Noti Web de la Dirección de Epidemiología- GERESA Loreto</a:t>
            </a:r>
          </a:p>
        </p:txBody>
      </p:sp>
      <p:pic>
        <p:nvPicPr>
          <p:cNvPr id="4" name="Imagen 3"/>
          <p:cNvPicPr>
            <a:picLocks noChangeAspect="1"/>
          </p:cNvPicPr>
          <p:nvPr/>
        </p:nvPicPr>
        <p:blipFill>
          <a:blip r:embed="rId3"/>
          <a:stretch>
            <a:fillRect/>
          </a:stretch>
        </p:blipFill>
        <p:spPr>
          <a:xfrm>
            <a:off x="1662996" y="150581"/>
            <a:ext cx="8925981" cy="5249255"/>
          </a:xfrm>
          <a:prstGeom prst="rect">
            <a:avLst/>
          </a:prstGeom>
        </p:spPr>
      </p:pic>
      <p:sp>
        <p:nvSpPr>
          <p:cNvPr id="8" name="Llamada rectangular redondeada 7"/>
          <p:cNvSpPr/>
          <p:nvPr/>
        </p:nvSpPr>
        <p:spPr>
          <a:xfrm>
            <a:off x="6829628" y="1924902"/>
            <a:ext cx="1648327" cy="661737"/>
          </a:xfrm>
          <a:prstGeom prst="wedgeRoundRectCallout">
            <a:avLst>
              <a:gd name="adj1" fmla="val -18201"/>
              <a:gd name="adj2" fmla="val 173311"/>
              <a:gd name="adj3" fmla="val 16667"/>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dirty="0" smtClean="0">
                <a:solidFill>
                  <a:schemeClr val="tx1"/>
                </a:solidFill>
              </a:rPr>
              <a:t>Inicio de reclasificación de casos por definición operativa</a:t>
            </a:r>
            <a:endParaRPr lang="es-PE" sz="1100" b="1" dirty="0">
              <a:solidFill>
                <a:schemeClr val="tx1"/>
              </a:solidFill>
            </a:endParaRPr>
          </a:p>
        </p:txBody>
      </p:sp>
    </p:spTree>
    <p:extLst>
      <p:ext uri="{BB962C8B-B14F-4D97-AF65-F5344CB8AC3E}">
        <p14:creationId xmlns:p14="http://schemas.microsoft.com/office/powerpoint/2010/main" val="21025934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0"/>
            <a:ext cx="12192000" cy="760248"/>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Casos Leptospirosis</a:t>
            </a:r>
            <a:r>
              <a:rPr lang="es-ES" sz="2286"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a:t>
            </a: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por distritos y Semanas epidemiológicas </a:t>
            </a:r>
            <a:endParaRPr lang="es-ES" sz="2286"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endParaRPr>
          </a:p>
          <a:p>
            <a:pPr algn="ctr"/>
            <a:r>
              <a:rPr lang="es-ES" sz="2286"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a:t>
            </a: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1 – </a:t>
            </a:r>
            <a:r>
              <a:rPr lang="es-ES" sz="2286"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31 </a:t>
            </a: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- 2024 )</a:t>
            </a:r>
          </a:p>
        </p:txBody>
      </p:sp>
      <p:sp>
        <p:nvSpPr>
          <p:cNvPr id="8" name="Rectangle 7"/>
          <p:cNvSpPr/>
          <p:nvPr/>
        </p:nvSpPr>
        <p:spPr>
          <a:xfrm>
            <a:off x="589727" y="2163905"/>
            <a:ext cx="383676" cy="653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14" dirty="0"/>
          </a:p>
        </p:txBody>
      </p:sp>
      <p:sp>
        <p:nvSpPr>
          <p:cNvPr id="9" name="CuadroTexto 8">
            <a:extLst>
              <a:ext uri="{FF2B5EF4-FFF2-40B4-BE49-F238E27FC236}">
                <a16:creationId xmlns:a16="http://schemas.microsoft.com/office/drawing/2014/main" id="{F68360E4-B373-19F7-7A63-8CDFF041730C}"/>
              </a:ext>
            </a:extLst>
          </p:cNvPr>
          <p:cNvSpPr txBox="1"/>
          <p:nvPr/>
        </p:nvSpPr>
        <p:spPr>
          <a:xfrm>
            <a:off x="388757" y="5164425"/>
            <a:ext cx="3246259" cy="1569660"/>
          </a:xfrm>
          <a:prstGeom prst="rect">
            <a:avLst/>
          </a:prstGeom>
          <a:noFill/>
          <a:ln>
            <a:solidFill>
              <a:schemeClr val="tx1"/>
            </a:solidFill>
          </a:ln>
        </p:spPr>
        <p:txBody>
          <a:bodyPr wrap="square" rtlCol="0">
            <a:spAutoFit/>
          </a:bodyPr>
          <a:lstStyle/>
          <a:p>
            <a:pPr algn="just"/>
            <a:r>
              <a:rPr lang="es-ES" sz="1600" b="1" dirty="0"/>
              <a:t>Hasta la </a:t>
            </a:r>
            <a:r>
              <a:rPr lang="es-ES" sz="1600" b="1" dirty="0" smtClean="0"/>
              <a:t>SE 31-2024</a:t>
            </a:r>
            <a:r>
              <a:rPr lang="es-ES" sz="1600" b="1" dirty="0"/>
              <a:t>, de 42 distritos que reportan casos de leptospirosis, </a:t>
            </a:r>
            <a:r>
              <a:rPr lang="es-ES" sz="1600" b="1" dirty="0" smtClean="0"/>
              <a:t>8 concentran el </a:t>
            </a:r>
            <a:r>
              <a:rPr lang="es-ES" sz="1600" b="1" dirty="0" smtClean="0">
                <a:solidFill>
                  <a:srgbClr val="FF0000"/>
                </a:solidFill>
              </a:rPr>
              <a:t>83.61%</a:t>
            </a:r>
            <a:r>
              <a:rPr lang="es-ES" sz="1600" b="1" dirty="0" smtClean="0"/>
              <a:t> de los </a:t>
            </a:r>
            <a:r>
              <a:rPr lang="es-ES" sz="1600" b="1" dirty="0"/>
              <a:t>casos de leptospirosis</a:t>
            </a:r>
            <a:r>
              <a:rPr lang="es-ES" sz="1600" b="1" dirty="0" smtClean="0"/>
              <a:t>. 18 distritos presentan alto riesgo de la enfermedad.</a:t>
            </a:r>
            <a:endParaRPr lang="es-MX" sz="1600" b="1" dirty="0"/>
          </a:p>
        </p:txBody>
      </p:sp>
      <p:pic>
        <p:nvPicPr>
          <p:cNvPr id="2" name="Imagen 1"/>
          <p:cNvPicPr>
            <a:picLocks noChangeAspect="1"/>
          </p:cNvPicPr>
          <p:nvPr/>
        </p:nvPicPr>
        <p:blipFill>
          <a:blip r:embed="rId3"/>
          <a:stretch>
            <a:fillRect/>
          </a:stretch>
        </p:blipFill>
        <p:spPr>
          <a:xfrm>
            <a:off x="388760" y="864523"/>
            <a:ext cx="3246261" cy="4299902"/>
          </a:xfrm>
          <a:prstGeom prst="rect">
            <a:avLst/>
          </a:prstGeom>
        </p:spPr>
      </p:pic>
      <p:pic>
        <p:nvPicPr>
          <p:cNvPr id="4" name="Imagen 3"/>
          <p:cNvPicPr>
            <a:picLocks noChangeAspect="1"/>
          </p:cNvPicPr>
          <p:nvPr/>
        </p:nvPicPr>
        <p:blipFill>
          <a:blip r:embed="rId4"/>
          <a:stretch>
            <a:fillRect/>
          </a:stretch>
        </p:blipFill>
        <p:spPr>
          <a:xfrm>
            <a:off x="4197231" y="968799"/>
            <a:ext cx="7362592" cy="5737292"/>
          </a:xfrm>
          <a:prstGeom prst="rect">
            <a:avLst/>
          </a:prstGeom>
        </p:spPr>
      </p:pic>
    </p:spTree>
    <p:extLst>
      <p:ext uri="{BB962C8B-B14F-4D97-AF65-F5344CB8AC3E}">
        <p14:creationId xmlns:p14="http://schemas.microsoft.com/office/powerpoint/2010/main" val="19720866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a:extLst>
              <a:ext uri="{FF2B5EF4-FFF2-40B4-BE49-F238E27FC236}">
                <a16:creationId xmlns:a16="http://schemas.microsoft.com/office/drawing/2014/main" id="{4BC51FCB-C433-FECC-ACF1-E7865AA902CD}"/>
              </a:ext>
            </a:extLst>
          </p:cNvPr>
          <p:cNvSpPr/>
          <p:nvPr/>
        </p:nvSpPr>
        <p:spPr>
          <a:xfrm>
            <a:off x="112482" y="21266"/>
            <a:ext cx="11967036" cy="718596"/>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5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p>
          <a:p>
            <a:pPr algn="ctr"/>
            <a:r>
              <a:rPr lang="es-ES" sz="25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Mapa de calor de </a:t>
            </a:r>
            <a:r>
              <a:rPr lang="es-ES" sz="2500"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Leptospirosis, </a:t>
            </a:r>
            <a:r>
              <a:rPr lang="es-ES" sz="25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Iquitos ciudad </a:t>
            </a:r>
            <a:endParaRPr lang="es-ES" sz="2500"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endParaRPr>
          </a:p>
          <a:p>
            <a:pPr algn="ctr"/>
            <a:r>
              <a:rPr lang="es-ES" sz="2500"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a:t>
            </a:r>
            <a:r>
              <a:rPr lang="es-ES" sz="25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a:t>
            </a:r>
            <a:r>
              <a:rPr lang="es-ES" sz="2500"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28 </a:t>
            </a:r>
            <a:r>
              <a:rPr lang="es-ES" sz="25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a:t>
            </a:r>
            <a:r>
              <a:rPr lang="es-ES" sz="2500"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31 </a:t>
            </a:r>
            <a:r>
              <a:rPr lang="es-ES" sz="25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Año 2024</a:t>
            </a:r>
            <a:r>
              <a:rPr lang="es-ES" sz="25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t>
            </a:r>
          </a:p>
          <a:p>
            <a:pPr algn="ctr"/>
            <a:endParaRPr lang="es-ES" sz="25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endParaRPr>
          </a:p>
        </p:txBody>
      </p:sp>
      <p:sp>
        <p:nvSpPr>
          <p:cNvPr id="6" name="CuadroTexto 5">
            <a:extLst>
              <a:ext uri="{FF2B5EF4-FFF2-40B4-BE49-F238E27FC236}">
                <a16:creationId xmlns:a16="http://schemas.microsoft.com/office/drawing/2014/main" id="{189EF19C-D53C-0670-18EB-0A2CB9897E74}"/>
              </a:ext>
            </a:extLst>
          </p:cNvPr>
          <p:cNvSpPr txBox="1"/>
          <p:nvPr/>
        </p:nvSpPr>
        <p:spPr>
          <a:xfrm>
            <a:off x="9520638" y="1558713"/>
            <a:ext cx="2415209" cy="4708981"/>
          </a:xfrm>
          <a:prstGeom prst="rect">
            <a:avLst/>
          </a:prstGeom>
          <a:solidFill>
            <a:schemeClr val="accent5">
              <a:lumMod val="20000"/>
              <a:lumOff val="80000"/>
            </a:schemeClr>
          </a:solidFill>
          <a:ln>
            <a:solidFill>
              <a:schemeClr val="tx1"/>
            </a:solidFill>
          </a:ln>
        </p:spPr>
        <p:txBody>
          <a:bodyPr wrap="square" rtlCol="0">
            <a:spAutoFit/>
          </a:bodyPr>
          <a:lstStyle>
            <a:defPPr>
              <a:defRPr lang="es-PE"/>
            </a:defPPr>
            <a:lvl1pPr algn="just">
              <a:defRPr sz="1600" b="1">
                <a:effectLst/>
              </a:defRPr>
            </a:lvl1pPr>
          </a:lstStyle>
          <a:p>
            <a:r>
              <a:rPr lang="es-ES" sz="2000" dirty="0"/>
              <a:t>Entre la SE </a:t>
            </a:r>
            <a:r>
              <a:rPr lang="es-ES" sz="2000" dirty="0" smtClean="0"/>
              <a:t>28-31, </a:t>
            </a:r>
            <a:r>
              <a:rPr lang="es-ES" sz="2000" dirty="0"/>
              <a:t>el mapa de calor de dengue muestra casos dispersos en los 4 distritos de la ciudad de Iquitos.</a:t>
            </a:r>
          </a:p>
          <a:p>
            <a:endParaRPr lang="es-ES" sz="2000" dirty="0"/>
          </a:p>
          <a:p>
            <a:r>
              <a:rPr lang="es-ES" sz="2000" dirty="0"/>
              <a:t>Se presentan concentraciones de casos 	en:</a:t>
            </a:r>
          </a:p>
          <a:p>
            <a:r>
              <a:rPr lang="es-ES" sz="2000" dirty="0" smtClean="0"/>
              <a:t>Sector </a:t>
            </a:r>
            <a:r>
              <a:rPr lang="es-ES" sz="2000" dirty="0"/>
              <a:t>21, del distrito de Belén en las calles 6 de octubre, Pénjamo, y Benavides.</a:t>
            </a:r>
          </a:p>
        </p:txBody>
      </p:sp>
      <p:pic>
        <p:nvPicPr>
          <p:cNvPr id="3" name="Imagen 2"/>
          <p:cNvPicPr>
            <a:picLocks noChangeAspect="1"/>
          </p:cNvPicPr>
          <p:nvPr/>
        </p:nvPicPr>
        <p:blipFill>
          <a:blip r:embed="rId2"/>
          <a:stretch>
            <a:fillRect/>
          </a:stretch>
        </p:blipFill>
        <p:spPr>
          <a:xfrm>
            <a:off x="312516" y="788952"/>
            <a:ext cx="8565266" cy="6054573"/>
          </a:xfrm>
          <a:prstGeom prst="rect">
            <a:avLst/>
          </a:prstGeom>
        </p:spPr>
      </p:pic>
    </p:spTree>
    <p:extLst>
      <p:ext uri="{BB962C8B-B14F-4D97-AF65-F5344CB8AC3E}">
        <p14:creationId xmlns:p14="http://schemas.microsoft.com/office/powerpoint/2010/main" val="12753553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A87C4C-7C4E-4EB5-9853-6318CFFCB92D}"/>
              </a:ext>
            </a:extLst>
          </p:cNvPr>
          <p:cNvSpPr>
            <a:spLocks noGrp="1"/>
          </p:cNvSpPr>
          <p:nvPr>
            <p:ph type="ctrTitle"/>
          </p:nvPr>
        </p:nvSpPr>
        <p:spPr>
          <a:xfrm>
            <a:off x="0" y="2901043"/>
            <a:ext cx="12191999" cy="807356"/>
          </a:xfrm>
          <a:solidFill>
            <a:schemeClr val="accent1">
              <a:lumMod val="75000"/>
            </a:schemeClr>
          </a:solidFill>
          <a:ln>
            <a:solidFill>
              <a:srgbClr val="002060"/>
            </a:solidFill>
          </a:ln>
        </p:spPr>
        <p:txBody>
          <a:bodyPr anchor="ctr" anchorCtr="0">
            <a:normAutofit/>
          </a:bodyPr>
          <a:lstStyle/>
          <a:p>
            <a:r>
              <a:rPr lang="es-ES" sz="2000" b="1" dirty="0">
                <a:solidFill>
                  <a:schemeClr val="bg1"/>
                </a:solidFill>
                <a:latin typeface="Arial" panose="020B0604020202020204" pitchFamily="34" charset="0"/>
                <a:cs typeface="Arial" panose="020B0604020202020204" pitchFamily="34" charset="0"/>
              </a:rPr>
              <a:t>LABORATORIO DE REFERENCIA REGIONAL DE LORETO</a:t>
            </a:r>
            <a:endParaRPr lang="es-PE" sz="2000" dirty="0">
              <a:solidFill>
                <a:schemeClr val="bg1"/>
              </a:solidFill>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97CF2718-4A28-46FB-89D1-9191F8F11AE0}"/>
              </a:ext>
            </a:extLst>
          </p:cNvPr>
          <p:cNvPicPr>
            <a:picLocks noChangeAspect="1"/>
          </p:cNvPicPr>
          <p:nvPr/>
        </p:nvPicPr>
        <p:blipFill>
          <a:blip r:embed="rId2"/>
          <a:stretch>
            <a:fillRect/>
          </a:stretch>
        </p:blipFill>
        <p:spPr>
          <a:xfrm>
            <a:off x="3864668" y="248272"/>
            <a:ext cx="4462659" cy="1353891"/>
          </a:xfrm>
          <a:prstGeom prst="rect">
            <a:avLst/>
          </a:prstGeom>
        </p:spPr>
      </p:pic>
      <p:sp>
        <p:nvSpPr>
          <p:cNvPr id="6" name="Título 1">
            <a:extLst>
              <a:ext uri="{FF2B5EF4-FFF2-40B4-BE49-F238E27FC236}">
                <a16:creationId xmlns:a16="http://schemas.microsoft.com/office/drawing/2014/main" id="{B3C4701B-9FD6-4728-820C-6F511189B71A}"/>
              </a:ext>
            </a:extLst>
          </p:cNvPr>
          <p:cNvSpPr txBox="1">
            <a:spLocks/>
          </p:cNvSpPr>
          <p:nvPr/>
        </p:nvSpPr>
        <p:spPr>
          <a:xfrm>
            <a:off x="1932263" y="3860800"/>
            <a:ext cx="9241872" cy="145010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2200" b="1" dirty="0">
                <a:solidFill>
                  <a:schemeClr val="accent5">
                    <a:lumMod val="50000"/>
                  </a:schemeClr>
                </a:solidFill>
                <a:effectLst>
                  <a:outerShdw blurRad="38100" dist="38100" dir="2700000" algn="tl">
                    <a:srgbClr val="000000">
                      <a:alpha val="43137"/>
                    </a:srgbClr>
                  </a:outerShdw>
                </a:effectLst>
              </a:rPr>
              <a:t>UNIDAD DE MICROBIOLOGÍA</a:t>
            </a:r>
            <a:r>
              <a:rPr lang="es-ES" sz="1600" dirty="0"/>
              <a:t/>
            </a:r>
            <a:br>
              <a:rPr lang="es-ES" sz="1600" dirty="0"/>
            </a:br>
            <a:r>
              <a:rPr lang="es-ES" sz="1600" dirty="0"/>
              <a:t/>
            </a:r>
            <a:br>
              <a:rPr lang="es-ES" sz="1600" dirty="0"/>
            </a:br>
            <a:r>
              <a:rPr lang="es-ES" sz="1600" dirty="0"/>
              <a:t/>
            </a:r>
            <a:br>
              <a:rPr lang="es-ES" sz="1600" dirty="0"/>
            </a:br>
            <a:r>
              <a:rPr lang="es-ES" sz="1600" b="1" dirty="0">
                <a:solidFill>
                  <a:srgbClr val="FF0000"/>
                </a:solidFill>
              </a:rPr>
              <a:t>REPORTE S.E. </a:t>
            </a:r>
            <a:r>
              <a:rPr lang="es-ES" sz="1600" b="1" dirty="0" smtClean="0">
                <a:solidFill>
                  <a:srgbClr val="FF0000"/>
                </a:solidFill>
              </a:rPr>
              <a:t>31- </a:t>
            </a:r>
            <a:r>
              <a:rPr lang="es-ES" sz="1600" b="1" dirty="0">
                <a:solidFill>
                  <a:srgbClr val="FF0000"/>
                </a:solidFill>
              </a:rPr>
              <a:t>2024</a:t>
            </a:r>
            <a:br>
              <a:rPr lang="es-ES" sz="1600" b="1" dirty="0">
                <a:solidFill>
                  <a:srgbClr val="FF0000"/>
                </a:solidFill>
              </a:rPr>
            </a:br>
            <a:r>
              <a:rPr lang="es-ES" sz="1600" b="1" dirty="0">
                <a:solidFill>
                  <a:srgbClr val="FF0000"/>
                </a:solidFill>
              </a:rPr>
              <a:t>PROCESADOS </a:t>
            </a:r>
            <a:r>
              <a:rPr lang="es-ES" sz="1600" b="1" dirty="0" smtClean="0">
                <a:solidFill>
                  <a:srgbClr val="FF0000"/>
                </a:solidFill>
              </a:rPr>
              <a:t>31/07 y 02/08/2024</a:t>
            </a:r>
            <a:endParaRPr lang="es-PE" sz="1600" dirty="0"/>
          </a:p>
        </p:txBody>
      </p:sp>
      <p:sp>
        <p:nvSpPr>
          <p:cNvPr id="7" name="Título 1">
            <a:extLst>
              <a:ext uri="{FF2B5EF4-FFF2-40B4-BE49-F238E27FC236}">
                <a16:creationId xmlns:a16="http://schemas.microsoft.com/office/drawing/2014/main" id="{0705EDA7-3705-4829-BB61-C614957AC960}"/>
              </a:ext>
            </a:extLst>
          </p:cNvPr>
          <p:cNvSpPr txBox="1">
            <a:spLocks/>
          </p:cNvSpPr>
          <p:nvPr/>
        </p:nvSpPr>
        <p:spPr>
          <a:xfrm>
            <a:off x="-1" y="1867445"/>
            <a:ext cx="12191999" cy="72797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3200" b="1" dirty="0">
                <a:solidFill>
                  <a:schemeClr val="accent1">
                    <a:lumMod val="75000"/>
                  </a:schemeClr>
                </a:solidFill>
                <a:latin typeface="Arial" panose="020B0604020202020204" pitchFamily="34" charset="0"/>
                <a:cs typeface="Arial" panose="020B0604020202020204" pitchFamily="34" charset="0"/>
              </a:rPr>
              <a:t>DIAGNÓSTICO DE LEPTOSPIROSIS</a:t>
            </a:r>
            <a:endParaRPr lang="es-PE" sz="3200" dirty="0"/>
          </a:p>
        </p:txBody>
      </p:sp>
      <p:pic>
        <p:nvPicPr>
          <p:cNvPr id="14" name="Imagen 13">
            <a:extLst>
              <a:ext uri="{FF2B5EF4-FFF2-40B4-BE49-F238E27FC236}">
                <a16:creationId xmlns:a16="http://schemas.microsoft.com/office/drawing/2014/main" id="{F8DF2969-4FD7-46E7-871C-E3313C46EC5E}"/>
              </a:ext>
            </a:extLst>
          </p:cNvPr>
          <p:cNvPicPr>
            <a:picLocks noChangeAspect="1"/>
          </p:cNvPicPr>
          <p:nvPr/>
        </p:nvPicPr>
        <p:blipFill>
          <a:blip r:embed="rId3"/>
          <a:stretch>
            <a:fillRect/>
          </a:stretch>
        </p:blipFill>
        <p:spPr>
          <a:xfrm>
            <a:off x="10913121" y="5052291"/>
            <a:ext cx="1240068" cy="1805709"/>
          </a:xfrm>
          <a:prstGeom prst="rect">
            <a:avLst/>
          </a:prstGeom>
        </p:spPr>
      </p:pic>
    </p:spTree>
    <p:extLst>
      <p:ext uri="{BB962C8B-B14F-4D97-AF65-F5344CB8AC3E}">
        <p14:creationId xmlns:p14="http://schemas.microsoft.com/office/powerpoint/2010/main" val="2440576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2B95196-D049-4268-9F31-EA0D40C13C22}"/>
              </a:ext>
            </a:extLst>
          </p:cNvPr>
          <p:cNvSpPr txBox="1"/>
          <p:nvPr/>
        </p:nvSpPr>
        <p:spPr>
          <a:xfrm>
            <a:off x="133390" y="5288488"/>
            <a:ext cx="11934680" cy="1292662"/>
          </a:xfrm>
          <a:prstGeom prst="rect">
            <a:avLst/>
          </a:prstGeom>
          <a:noFill/>
          <a:ln>
            <a:solidFill>
              <a:schemeClr val="tx1"/>
            </a:solidFill>
          </a:ln>
        </p:spPr>
        <p:txBody>
          <a:bodyPr wrap="square" rtlCol="0">
            <a:spAutoFit/>
          </a:bodyPr>
          <a:lstStyle/>
          <a:p>
            <a:pPr marL="171450" indent="-171450" algn="just">
              <a:buFont typeface="Wingdings" panose="05000000000000000000" pitchFamily="2" charset="2"/>
              <a:buChar char="ü"/>
            </a:pPr>
            <a:r>
              <a:rPr lang="es-ES" sz="1300" b="1" dirty="0">
                <a:latin typeface="Arial" panose="020B0604020202020204" pitchFamily="34" charset="0"/>
                <a:cs typeface="Arial" panose="020B0604020202020204" pitchFamily="34" charset="0"/>
              </a:rPr>
              <a:t>En la S.E. </a:t>
            </a:r>
            <a:r>
              <a:rPr lang="es-ES" sz="1300" b="1" dirty="0" smtClean="0">
                <a:latin typeface="Arial" panose="020B0604020202020204" pitchFamily="34" charset="0"/>
                <a:cs typeface="Arial" panose="020B0604020202020204" pitchFamily="34" charset="0"/>
              </a:rPr>
              <a:t>31 </a:t>
            </a:r>
            <a:r>
              <a:rPr lang="es-ES" sz="1300" b="1" dirty="0">
                <a:latin typeface="Arial" panose="020B0604020202020204" pitchFamily="34" charset="0"/>
                <a:cs typeface="Arial" panose="020B0604020202020204" pitchFamily="34" charset="0"/>
              </a:rPr>
              <a:t>2024 Ingresaron </a:t>
            </a:r>
            <a:r>
              <a:rPr lang="es-ES" sz="1300" b="1" dirty="0" smtClean="0">
                <a:latin typeface="Arial" panose="020B0604020202020204" pitchFamily="34" charset="0"/>
                <a:cs typeface="Arial" panose="020B0604020202020204" pitchFamily="34" charset="0"/>
              </a:rPr>
              <a:t>65 </a:t>
            </a:r>
            <a:r>
              <a:rPr lang="es-ES" sz="1300" b="1" dirty="0">
                <a:latin typeface="Arial" panose="020B0604020202020204" pitchFamily="34" charset="0"/>
                <a:cs typeface="Arial" panose="020B0604020202020204" pitchFamily="34" charset="0"/>
              </a:rPr>
              <a:t>muestras de suero, obtenidas en </a:t>
            </a:r>
            <a:r>
              <a:rPr lang="es-ES" sz="1300" b="1" dirty="0" smtClean="0">
                <a:latin typeface="Arial" panose="020B0604020202020204" pitchFamily="34" charset="0"/>
                <a:cs typeface="Arial" panose="020B0604020202020204" pitchFamily="34" charset="0"/>
              </a:rPr>
              <a:t>14 </a:t>
            </a:r>
            <a:r>
              <a:rPr lang="es-ES" sz="1300" b="1" dirty="0">
                <a:latin typeface="Arial" panose="020B0604020202020204" pitchFamily="34" charset="0"/>
                <a:cs typeface="Arial" panose="020B0604020202020204" pitchFamily="34" charset="0"/>
              </a:rPr>
              <a:t>IPRESS para diagnóstico por el método de ELISA IgM para el Diagnóstico de Leptospira. </a:t>
            </a:r>
          </a:p>
          <a:p>
            <a:pPr marL="171450" indent="-171450" algn="just">
              <a:buFont typeface="Wingdings" panose="05000000000000000000" pitchFamily="2" charset="2"/>
              <a:buChar char="ü"/>
            </a:pPr>
            <a:r>
              <a:rPr lang="es-ES" sz="1300" b="1" dirty="0">
                <a:latin typeface="Arial" panose="020B0604020202020204" pitchFamily="34" charset="0"/>
                <a:cs typeface="Arial" panose="020B0604020202020204" pitchFamily="34" charset="0"/>
              </a:rPr>
              <a:t>El </a:t>
            </a:r>
            <a:r>
              <a:rPr lang="es-ES" sz="1300" b="1" dirty="0" smtClean="0">
                <a:solidFill>
                  <a:srgbClr val="FF0000"/>
                </a:solidFill>
                <a:latin typeface="Arial" panose="020B0604020202020204" pitchFamily="34" charset="0"/>
                <a:cs typeface="Arial" panose="020B0604020202020204" pitchFamily="34" charset="0"/>
              </a:rPr>
              <a:t>35.8%</a:t>
            </a:r>
            <a:r>
              <a:rPr lang="es-ES" sz="1300" b="1" dirty="0" smtClean="0">
                <a:latin typeface="Arial" panose="020B0604020202020204" pitchFamily="34" charset="0"/>
                <a:cs typeface="Arial" panose="020B0604020202020204" pitchFamily="34" charset="0"/>
              </a:rPr>
              <a:t> </a:t>
            </a:r>
            <a:r>
              <a:rPr lang="es-ES" sz="1300" b="1" dirty="0">
                <a:latin typeface="Arial" panose="020B0604020202020204" pitchFamily="34" charset="0"/>
                <a:cs typeface="Arial" panose="020B0604020202020204" pitchFamily="34" charset="0"/>
              </a:rPr>
              <a:t>fueron REACTIVAS y el </a:t>
            </a:r>
            <a:r>
              <a:rPr lang="es-ES" sz="1300" b="1" dirty="0" smtClean="0">
                <a:solidFill>
                  <a:srgbClr val="FF0000"/>
                </a:solidFill>
                <a:latin typeface="Arial" panose="020B0604020202020204" pitchFamily="34" charset="0"/>
                <a:cs typeface="Arial" panose="020B0604020202020204" pitchFamily="34" charset="0"/>
              </a:rPr>
              <a:t>4.2%</a:t>
            </a:r>
            <a:r>
              <a:rPr lang="es-ES" sz="1300" b="1" dirty="0" smtClean="0">
                <a:latin typeface="Arial" panose="020B0604020202020204" pitchFamily="34" charset="0"/>
                <a:cs typeface="Arial" panose="020B0604020202020204" pitchFamily="34" charset="0"/>
              </a:rPr>
              <a:t> </a:t>
            </a:r>
            <a:r>
              <a:rPr lang="es-ES" sz="1300" b="1" dirty="0">
                <a:latin typeface="Arial" panose="020B0604020202020204" pitchFamily="34" charset="0"/>
                <a:cs typeface="Arial" panose="020B0604020202020204" pitchFamily="34" charset="0"/>
              </a:rPr>
              <a:t>fueron INDETERMINADAS, las cuales fueron remitidas al INS para confirmación por el Método de Micro Aglutinación (MAT). Observamos que el mayor % de resultados son NO REACTIVOS para Leptospirosis </a:t>
            </a:r>
            <a:r>
              <a:rPr lang="es-ES" sz="1300" b="1" dirty="0" smtClean="0">
                <a:highlight>
                  <a:srgbClr val="00FFFF"/>
                </a:highlight>
                <a:latin typeface="Arial" panose="020B0604020202020204" pitchFamily="34" charset="0"/>
                <a:cs typeface="Arial" panose="020B0604020202020204" pitchFamily="34" charset="0"/>
              </a:rPr>
              <a:t>(60.0%)</a:t>
            </a:r>
            <a:r>
              <a:rPr lang="es-ES" sz="1300" b="1" dirty="0" smtClean="0">
                <a:latin typeface="Arial" panose="020B0604020202020204" pitchFamily="34" charset="0"/>
                <a:cs typeface="Arial" panose="020B0604020202020204" pitchFamily="34" charset="0"/>
              </a:rPr>
              <a:t>, </a:t>
            </a:r>
            <a:r>
              <a:rPr lang="es-ES" sz="1300" b="1" dirty="0">
                <a:latin typeface="Arial" panose="020B0604020202020204" pitchFamily="34" charset="0"/>
                <a:cs typeface="Arial" panose="020B0604020202020204" pitchFamily="34" charset="0"/>
              </a:rPr>
              <a:t>de ellas el mayor porcentaje fue </a:t>
            </a:r>
            <a:r>
              <a:rPr lang="es-ES" sz="1300" b="1" dirty="0" smtClean="0">
                <a:latin typeface="Arial" panose="020B0604020202020204" pitchFamily="34" charset="0"/>
                <a:cs typeface="Arial" panose="020B0604020202020204" pitchFamily="34" charset="0"/>
              </a:rPr>
              <a:t>de las IPRESS I-4 Bellavista Nanay y Hospital Apoyo Iquitos.</a:t>
            </a:r>
            <a:endParaRPr lang="es-ES" sz="1300" b="1" dirty="0">
              <a:latin typeface="Arial" panose="020B0604020202020204" pitchFamily="34" charset="0"/>
              <a:cs typeface="Arial" panose="020B0604020202020204" pitchFamily="34" charset="0"/>
            </a:endParaRPr>
          </a:p>
          <a:p>
            <a:pPr marL="171450" indent="-171450" algn="just">
              <a:buFont typeface="Wingdings" panose="05000000000000000000" pitchFamily="2" charset="2"/>
              <a:buChar char="ü"/>
            </a:pPr>
            <a:r>
              <a:rPr lang="es-ES" sz="1300" b="1" dirty="0">
                <a:latin typeface="Arial" panose="020B0604020202020204" pitchFamily="34" charset="0"/>
                <a:cs typeface="Arial" panose="020B0604020202020204" pitchFamily="34" charset="0"/>
              </a:rPr>
              <a:t>La mayor cantidad de muestras se registran en </a:t>
            </a:r>
            <a:r>
              <a:rPr lang="es-ES" sz="1300" b="1" dirty="0" smtClean="0">
                <a:latin typeface="Arial" panose="020B0604020202020204" pitchFamily="34" charset="0"/>
                <a:cs typeface="Arial" panose="020B0604020202020204" pitchFamily="34" charset="0"/>
              </a:rPr>
              <a:t>3  </a:t>
            </a:r>
            <a:r>
              <a:rPr lang="es-ES" sz="1300" b="1" dirty="0">
                <a:latin typeface="Arial" panose="020B0604020202020204" pitchFamily="34" charset="0"/>
                <a:cs typeface="Arial" panose="020B0604020202020204" pitchFamily="34" charset="0"/>
              </a:rPr>
              <a:t>IPRESS: </a:t>
            </a:r>
            <a:r>
              <a:rPr lang="es-ES" sz="1300" b="1" dirty="0" smtClean="0">
                <a:latin typeface="Arial" panose="020B0604020202020204" pitchFamily="34" charset="0"/>
                <a:cs typeface="Arial" panose="020B0604020202020204" pitchFamily="34" charset="0"/>
              </a:rPr>
              <a:t>I-4 Bellavista Nanay (25) </a:t>
            </a:r>
            <a:r>
              <a:rPr lang="es-ES" sz="1300" b="1" dirty="0">
                <a:latin typeface="Arial" panose="020B0604020202020204" pitchFamily="34" charset="0"/>
                <a:cs typeface="Arial" panose="020B0604020202020204" pitchFamily="34" charset="0"/>
              </a:rPr>
              <a:t>e IPRESS </a:t>
            </a:r>
            <a:r>
              <a:rPr lang="es-ES" sz="1300" b="1" dirty="0" smtClean="0">
                <a:latin typeface="Arial" panose="020B0604020202020204" pitchFamily="34" charset="0"/>
                <a:cs typeface="Arial" panose="020B0604020202020204" pitchFamily="34" charset="0"/>
              </a:rPr>
              <a:t> Genaro Herrera (13), </a:t>
            </a:r>
            <a:r>
              <a:rPr lang="es-ES" sz="1300" b="1" dirty="0">
                <a:latin typeface="Arial" panose="020B0604020202020204" pitchFamily="34" charset="0"/>
                <a:cs typeface="Arial" panose="020B0604020202020204" pitchFamily="34" charset="0"/>
              </a:rPr>
              <a:t>e </a:t>
            </a:r>
            <a:r>
              <a:rPr lang="es-ES" sz="1300" b="1" dirty="0" smtClean="0">
                <a:latin typeface="Arial" panose="020B0604020202020204" pitchFamily="34" charset="0"/>
                <a:cs typeface="Arial" panose="020B0604020202020204" pitchFamily="34" charset="0"/>
              </a:rPr>
              <a:t>Hospital Apoyo Iquitos (11).</a:t>
            </a:r>
            <a:endParaRPr lang="es-ES" sz="1300" b="1" dirty="0">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CB694820-45BC-6CFB-54EB-60E8E13A1D7F}"/>
              </a:ext>
            </a:extLst>
          </p:cNvPr>
          <p:cNvSpPr txBox="1"/>
          <p:nvPr/>
        </p:nvSpPr>
        <p:spPr>
          <a:xfrm>
            <a:off x="133390" y="12998"/>
            <a:ext cx="11934680" cy="707886"/>
          </a:xfrm>
          <a:prstGeom prst="rect">
            <a:avLst/>
          </a:prstGeom>
          <a:solidFill>
            <a:srgbClr val="002060"/>
          </a:solidFill>
          <a:ln>
            <a:solidFill>
              <a:srgbClr val="002060"/>
            </a:solidFill>
          </a:ln>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RESULTADOS DE MUESTRAS PROCESADAS PARA DIAGNÓSTICO DE LEPTOSPIROSIS POR EL MÉTODO DE ELISA IgM, POR ESTABLECIMIENTO DE SALUD DE LA S.E. </a:t>
            </a:r>
            <a:r>
              <a:rPr lang="es-ES"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31 </a:t>
            </a:r>
            <a:r>
              <a:rPr lang="es-E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2024</a:t>
            </a:r>
            <a:endParaRPr lang="es-PE"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aphicFrame>
        <p:nvGraphicFramePr>
          <p:cNvPr id="3" name="Objeto 2"/>
          <p:cNvGraphicFramePr>
            <a:graphicFrameLocks noChangeAspect="1"/>
          </p:cNvGraphicFramePr>
          <p:nvPr>
            <p:extLst/>
          </p:nvPr>
        </p:nvGraphicFramePr>
        <p:xfrm>
          <a:off x="260059" y="805343"/>
          <a:ext cx="11808011" cy="4320330"/>
        </p:xfrm>
        <a:graphic>
          <a:graphicData uri="http://schemas.openxmlformats.org/presentationml/2006/ole">
            <mc:AlternateContent xmlns:mc="http://schemas.openxmlformats.org/markup-compatibility/2006">
              <mc:Choice xmlns:v="urn:schemas-microsoft-com:vml" Requires="v">
                <p:oleObj spid="_x0000_s13369" name="Hoja de cálculo" r:id="rId3" imgW="12230100" imgH="4114800" progId="Excel.Sheet.12">
                  <p:embed/>
                </p:oleObj>
              </mc:Choice>
              <mc:Fallback>
                <p:oleObj name="Hoja de cálculo" r:id="rId3" imgW="12230100" imgH="4114800" progId="Excel.Sheet.12">
                  <p:embed/>
                  <p:pic>
                    <p:nvPicPr>
                      <p:cNvPr id="3" name="Objeto 2"/>
                      <p:cNvPicPr/>
                      <p:nvPr/>
                    </p:nvPicPr>
                    <p:blipFill>
                      <a:blip r:embed="rId4"/>
                      <a:stretch>
                        <a:fillRect/>
                      </a:stretch>
                    </p:blipFill>
                    <p:spPr>
                      <a:xfrm>
                        <a:off x="260059" y="805343"/>
                        <a:ext cx="11808011" cy="4320330"/>
                      </a:xfrm>
                      <a:prstGeom prst="rect">
                        <a:avLst/>
                      </a:prstGeom>
                    </p:spPr>
                  </p:pic>
                </p:oleObj>
              </mc:Fallback>
            </mc:AlternateContent>
          </a:graphicData>
        </a:graphic>
      </p:graphicFrame>
    </p:spTree>
    <p:extLst>
      <p:ext uri="{BB962C8B-B14F-4D97-AF65-F5344CB8AC3E}">
        <p14:creationId xmlns:p14="http://schemas.microsoft.com/office/powerpoint/2010/main" val="3315638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3861FEDD-B37F-4F23-A58F-637EFF5948D1}"/>
              </a:ext>
            </a:extLst>
          </p:cNvPr>
          <p:cNvSpPr txBox="1"/>
          <p:nvPr/>
        </p:nvSpPr>
        <p:spPr>
          <a:xfrm>
            <a:off x="0" y="0"/>
            <a:ext cx="12192000" cy="707886"/>
          </a:xfrm>
          <a:prstGeom prst="rect">
            <a:avLst/>
          </a:prstGeom>
          <a:solidFill>
            <a:schemeClr val="accent5">
              <a:lumMod val="50000"/>
            </a:schemeClr>
          </a:solidFill>
          <a:ln>
            <a:solidFill>
              <a:srgbClr val="002060"/>
            </a:solidFill>
          </a:ln>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RESULTADOS DE MUESTRAS PROCESADAS PARA DIAGNÓSTICO DE LEPTOSPIROSIS POR EL MÉTODO DE ELISA IgM, POR DISTRITOS DE LA S.E. </a:t>
            </a:r>
            <a:r>
              <a:rPr lang="es-ES"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31 </a:t>
            </a:r>
            <a:r>
              <a:rPr lang="es-E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2024</a:t>
            </a:r>
          </a:p>
        </p:txBody>
      </p:sp>
      <p:sp>
        <p:nvSpPr>
          <p:cNvPr id="6" name="CuadroTexto 5">
            <a:extLst>
              <a:ext uri="{FF2B5EF4-FFF2-40B4-BE49-F238E27FC236}">
                <a16:creationId xmlns:a16="http://schemas.microsoft.com/office/drawing/2014/main" id="{7C3D6D75-2395-4192-B078-5B9FADA20E3E}"/>
              </a:ext>
            </a:extLst>
          </p:cNvPr>
          <p:cNvSpPr txBox="1"/>
          <p:nvPr/>
        </p:nvSpPr>
        <p:spPr>
          <a:xfrm>
            <a:off x="133390" y="5510160"/>
            <a:ext cx="11934680" cy="1292662"/>
          </a:xfrm>
          <a:prstGeom prst="rect">
            <a:avLst/>
          </a:prstGeom>
          <a:noFill/>
          <a:ln>
            <a:solidFill>
              <a:schemeClr val="tx1"/>
            </a:solidFill>
          </a:ln>
        </p:spPr>
        <p:txBody>
          <a:bodyPr wrap="square" rtlCol="0">
            <a:spAutoFit/>
          </a:bodyPr>
          <a:lstStyle/>
          <a:p>
            <a:pPr marL="171450" indent="-171450" algn="just">
              <a:buFont typeface="Wingdings" panose="05000000000000000000" pitchFamily="2" charset="2"/>
              <a:buChar char="ü"/>
            </a:pPr>
            <a:r>
              <a:rPr lang="es-ES" sz="1300" b="1" dirty="0">
                <a:latin typeface="Arial" panose="020B0604020202020204" pitchFamily="34" charset="0"/>
                <a:cs typeface="Arial" panose="020B0604020202020204" pitchFamily="34" charset="0"/>
              </a:rPr>
              <a:t>En la S.E. </a:t>
            </a:r>
            <a:r>
              <a:rPr lang="es-ES" sz="1300" b="1" dirty="0" smtClean="0">
                <a:latin typeface="Arial" panose="020B0604020202020204" pitchFamily="34" charset="0"/>
                <a:cs typeface="Arial" panose="020B0604020202020204" pitchFamily="34" charset="0"/>
              </a:rPr>
              <a:t>31 </a:t>
            </a:r>
            <a:r>
              <a:rPr lang="es-ES" sz="1300" b="1" dirty="0">
                <a:latin typeface="Arial" panose="020B0604020202020204" pitchFamily="34" charset="0"/>
                <a:cs typeface="Arial" panose="020B0604020202020204" pitchFamily="34" charset="0"/>
              </a:rPr>
              <a:t>2024 Ingresaron </a:t>
            </a:r>
            <a:r>
              <a:rPr lang="es-ES" sz="1300" b="1" dirty="0" smtClean="0">
                <a:latin typeface="Arial" panose="020B0604020202020204" pitchFamily="34" charset="0"/>
                <a:cs typeface="Arial" panose="020B0604020202020204" pitchFamily="34" charset="0"/>
              </a:rPr>
              <a:t>95 </a:t>
            </a:r>
            <a:r>
              <a:rPr lang="es-ES" sz="1300" b="1" dirty="0">
                <a:latin typeface="Arial" panose="020B0604020202020204" pitchFamily="34" charset="0"/>
                <a:cs typeface="Arial" panose="020B0604020202020204" pitchFamily="34" charset="0"/>
              </a:rPr>
              <a:t>muestras de suero, obtenidas en </a:t>
            </a:r>
            <a:r>
              <a:rPr lang="es-ES" sz="1300" b="1" dirty="0" smtClean="0">
                <a:latin typeface="Arial" panose="020B0604020202020204" pitchFamily="34" charset="0"/>
                <a:cs typeface="Arial" panose="020B0604020202020204" pitchFamily="34" charset="0"/>
              </a:rPr>
              <a:t>12 distritos </a:t>
            </a:r>
            <a:r>
              <a:rPr lang="es-ES" sz="1300" b="1" dirty="0">
                <a:latin typeface="Arial" panose="020B0604020202020204" pitchFamily="34" charset="0"/>
                <a:cs typeface="Arial" panose="020B0604020202020204" pitchFamily="34" charset="0"/>
              </a:rPr>
              <a:t>de la región Loreto para diagnóstico por el método de ELISA IgM para el Diagnóstico de Leptospira. </a:t>
            </a:r>
          </a:p>
          <a:p>
            <a:pPr marL="171450" indent="-171450" algn="just">
              <a:buFont typeface="Wingdings" panose="05000000000000000000" pitchFamily="2" charset="2"/>
              <a:buChar char="ü"/>
            </a:pPr>
            <a:r>
              <a:rPr lang="es-ES" sz="1300" b="1" dirty="0">
                <a:latin typeface="Arial" panose="020B0604020202020204" pitchFamily="34" charset="0"/>
                <a:cs typeface="Arial" panose="020B0604020202020204" pitchFamily="34" charset="0"/>
              </a:rPr>
              <a:t>Al igual que a nivel de las IPRESS, el </a:t>
            </a:r>
            <a:r>
              <a:rPr lang="es-ES" sz="1300" b="1" dirty="0" smtClean="0">
                <a:solidFill>
                  <a:srgbClr val="FF0000"/>
                </a:solidFill>
                <a:latin typeface="Arial" panose="020B0604020202020204" pitchFamily="34" charset="0"/>
                <a:cs typeface="Arial" panose="020B0604020202020204" pitchFamily="34" charset="0"/>
              </a:rPr>
              <a:t>35.8%</a:t>
            </a:r>
            <a:r>
              <a:rPr lang="es-ES" sz="1300" b="1" dirty="0" smtClean="0">
                <a:latin typeface="Arial" panose="020B0604020202020204" pitchFamily="34" charset="0"/>
                <a:cs typeface="Arial" panose="020B0604020202020204" pitchFamily="34" charset="0"/>
              </a:rPr>
              <a:t> </a:t>
            </a:r>
            <a:r>
              <a:rPr lang="es-ES" sz="1300" b="1" dirty="0">
                <a:latin typeface="Arial" panose="020B0604020202020204" pitchFamily="34" charset="0"/>
                <a:cs typeface="Arial" panose="020B0604020202020204" pitchFamily="34" charset="0"/>
              </a:rPr>
              <a:t>fueron REACTIVAS y el </a:t>
            </a:r>
            <a:r>
              <a:rPr lang="es-ES" sz="1300" b="1" dirty="0" smtClean="0">
                <a:solidFill>
                  <a:srgbClr val="FF0000"/>
                </a:solidFill>
                <a:latin typeface="Arial" panose="020B0604020202020204" pitchFamily="34" charset="0"/>
                <a:cs typeface="Arial" panose="020B0604020202020204" pitchFamily="34" charset="0"/>
              </a:rPr>
              <a:t>4.2%</a:t>
            </a:r>
            <a:r>
              <a:rPr lang="es-ES" sz="1300" b="1" dirty="0" smtClean="0">
                <a:latin typeface="Arial" panose="020B0604020202020204" pitchFamily="34" charset="0"/>
                <a:cs typeface="Arial" panose="020B0604020202020204" pitchFamily="34" charset="0"/>
              </a:rPr>
              <a:t> </a:t>
            </a:r>
            <a:r>
              <a:rPr lang="es-ES" sz="1300" b="1" dirty="0">
                <a:latin typeface="Arial" panose="020B0604020202020204" pitchFamily="34" charset="0"/>
                <a:cs typeface="Arial" panose="020B0604020202020204" pitchFamily="34" charset="0"/>
              </a:rPr>
              <a:t>fueron INDETERMINADAS, así como también se registran mayor % de resultados NO REACTIVOS para Leptospirosis </a:t>
            </a:r>
            <a:r>
              <a:rPr lang="es-ES" sz="1300" b="1" dirty="0" smtClean="0">
                <a:highlight>
                  <a:srgbClr val="00FFFF"/>
                </a:highlight>
                <a:latin typeface="Arial" panose="020B0604020202020204" pitchFamily="34" charset="0"/>
                <a:cs typeface="Arial" panose="020B0604020202020204" pitchFamily="34" charset="0"/>
              </a:rPr>
              <a:t>(60.0%)</a:t>
            </a:r>
            <a:r>
              <a:rPr lang="es-ES" sz="1300" b="1" dirty="0" smtClean="0">
                <a:latin typeface="Arial" panose="020B0604020202020204" pitchFamily="34" charset="0"/>
                <a:cs typeface="Arial" panose="020B0604020202020204" pitchFamily="34" charset="0"/>
              </a:rPr>
              <a:t>, </a:t>
            </a:r>
            <a:r>
              <a:rPr lang="es-ES" sz="1300" b="1" dirty="0">
                <a:latin typeface="Arial" panose="020B0604020202020204" pitchFamily="34" charset="0"/>
                <a:cs typeface="Arial" panose="020B0604020202020204" pitchFamily="34" charset="0"/>
              </a:rPr>
              <a:t>de ellas el mayor porcentaje de No Reactivos fue del distrito de </a:t>
            </a:r>
            <a:r>
              <a:rPr lang="es-ES" sz="1300" b="1" dirty="0" err="1" smtClean="0">
                <a:latin typeface="Arial" panose="020B0604020202020204" pitchFamily="34" charset="0"/>
                <a:cs typeface="Arial" panose="020B0604020202020204" pitchFamily="34" charset="0"/>
              </a:rPr>
              <a:t>Punchana</a:t>
            </a:r>
            <a:r>
              <a:rPr lang="es-ES" sz="1300" b="1" dirty="0" smtClean="0">
                <a:latin typeface="Arial" panose="020B0604020202020204" pitchFamily="34" charset="0"/>
                <a:cs typeface="Arial" panose="020B0604020202020204" pitchFamily="34" charset="0"/>
              </a:rPr>
              <a:t>.</a:t>
            </a:r>
            <a:endParaRPr lang="es-ES" sz="1300" b="1" dirty="0">
              <a:latin typeface="Arial" panose="020B0604020202020204" pitchFamily="34" charset="0"/>
              <a:cs typeface="Arial" panose="020B0604020202020204" pitchFamily="34" charset="0"/>
            </a:endParaRPr>
          </a:p>
          <a:p>
            <a:pPr marL="171450" indent="-171450" algn="just">
              <a:buFont typeface="Wingdings" panose="05000000000000000000" pitchFamily="2" charset="2"/>
              <a:buChar char="ü"/>
            </a:pPr>
            <a:r>
              <a:rPr lang="es-ES" sz="1300" b="1" dirty="0">
                <a:latin typeface="Arial" panose="020B0604020202020204" pitchFamily="34" charset="0"/>
                <a:cs typeface="Arial" panose="020B0604020202020204" pitchFamily="34" charset="0"/>
              </a:rPr>
              <a:t>Los distritos con mayor número de muestras Reactivas fueron </a:t>
            </a:r>
            <a:r>
              <a:rPr lang="es-ES" sz="1300" b="1" dirty="0" smtClean="0">
                <a:latin typeface="Arial" panose="020B0604020202020204" pitchFamily="34" charset="0"/>
                <a:cs typeface="Arial" panose="020B0604020202020204" pitchFamily="34" charset="0"/>
              </a:rPr>
              <a:t>Genaro Herrera (8) y </a:t>
            </a:r>
            <a:r>
              <a:rPr lang="es-ES" sz="1300" b="1" dirty="0" err="1" smtClean="0">
                <a:latin typeface="Arial" panose="020B0604020202020204" pitchFamily="34" charset="0"/>
                <a:cs typeface="Arial" panose="020B0604020202020204" pitchFamily="34" charset="0"/>
              </a:rPr>
              <a:t>Belen</a:t>
            </a:r>
            <a:r>
              <a:rPr lang="es-ES" sz="1300" b="1" dirty="0" smtClean="0">
                <a:latin typeface="Arial" panose="020B0604020202020204" pitchFamily="34" charset="0"/>
                <a:cs typeface="Arial" panose="020B0604020202020204" pitchFamily="34" charset="0"/>
              </a:rPr>
              <a:t> (6).</a:t>
            </a:r>
            <a:endParaRPr lang="es-ES" sz="1300" b="1" dirty="0">
              <a:latin typeface="Arial" panose="020B0604020202020204" pitchFamily="34" charset="0"/>
              <a:cs typeface="Arial" panose="020B0604020202020204" pitchFamily="34" charset="0"/>
            </a:endParaRPr>
          </a:p>
          <a:p>
            <a:pPr marL="171450" indent="-171450" algn="just">
              <a:buFont typeface="Wingdings" panose="05000000000000000000" pitchFamily="2" charset="2"/>
              <a:buChar char="ü"/>
            </a:pPr>
            <a:r>
              <a:rPr lang="es-ES" sz="1300" b="1" dirty="0">
                <a:latin typeface="Arial" panose="020B0604020202020204" pitchFamily="34" charset="0"/>
                <a:cs typeface="Arial" panose="020B0604020202020204" pitchFamily="34" charset="0"/>
              </a:rPr>
              <a:t>La mayor cantidad de muestras obtenidas y analizadas se registran en 3 distritos: </a:t>
            </a:r>
            <a:r>
              <a:rPr lang="es-ES" sz="1300" b="1" dirty="0" err="1" smtClean="0">
                <a:latin typeface="Arial" panose="020B0604020202020204" pitchFamily="34" charset="0"/>
                <a:cs typeface="Arial" panose="020B0604020202020204" pitchFamily="34" charset="0"/>
              </a:rPr>
              <a:t>Punchana</a:t>
            </a:r>
            <a:r>
              <a:rPr lang="es-ES" sz="1300" b="1" dirty="0" smtClean="0">
                <a:latin typeface="Arial" panose="020B0604020202020204" pitchFamily="34" charset="0"/>
                <a:cs typeface="Arial" panose="020B0604020202020204" pitchFamily="34" charset="0"/>
              </a:rPr>
              <a:t> (30), </a:t>
            </a:r>
            <a:r>
              <a:rPr lang="es-ES" sz="1300" b="1" dirty="0" err="1" smtClean="0">
                <a:latin typeface="Arial" panose="020B0604020202020204" pitchFamily="34" charset="0"/>
                <a:cs typeface="Arial" panose="020B0604020202020204" pitchFamily="34" charset="0"/>
              </a:rPr>
              <a:t>Belen</a:t>
            </a:r>
            <a:r>
              <a:rPr lang="es-ES" sz="1300" b="1" dirty="0" smtClean="0">
                <a:latin typeface="Arial" panose="020B0604020202020204" pitchFamily="34" charset="0"/>
                <a:cs typeface="Arial" panose="020B0604020202020204" pitchFamily="34" charset="0"/>
              </a:rPr>
              <a:t> (15) y Genaro Herrera (13).</a:t>
            </a:r>
            <a:endParaRPr lang="es-ES" sz="1300" b="1" dirty="0">
              <a:latin typeface="Arial" panose="020B0604020202020204" pitchFamily="34" charset="0"/>
              <a:cs typeface="Arial" panose="020B0604020202020204" pitchFamily="34" charset="0"/>
            </a:endParaRPr>
          </a:p>
        </p:txBody>
      </p:sp>
      <p:graphicFrame>
        <p:nvGraphicFramePr>
          <p:cNvPr id="3" name="Objeto 2"/>
          <p:cNvGraphicFramePr>
            <a:graphicFrameLocks noChangeAspect="1"/>
          </p:cNvGraphicFramePr>
          <p:nvPr>
            <p:extLst/>
          </p:nvPr>
        </p:nvGraphicFramePr>
        <p:xfrm>
          <a:off x="171450" y="771786"/>
          <a:ext cx="11849100" cy="4647501"/>
        </p:xfrm>
        <a:graphic>
          <a:graphicData uri="http://schemas.openxmlformats.org/presentationml/2006/ole">
            <mc:AlternateContent xmlns:mc="http://schemas.openxmlformats.org/markup-compatibility/2006">
              <mc:Choice xmlns:v="urn:schemas-microsoft-com:vml" Requires="v">
                <p:oleObj spid="_x0000_s14393" name="Hoja de cálculo binaria" r:id="rId3" imgW="11849100" imgH="3619500" progId="Excel.SheetBinaryMacroEnabled.12">
                  <p:embed/>
                </p:oleObj>
              </mc:Choice>
              <mc:Fallback>
                <p:oleObj name="Hoja de cálculo binaria" r:id="rId3" imgW="11849100" imgH="3619500" progId="Excel.SheetBinaryMacroEnabled.12">
                  <p:embed/>
                  <p:pic>
                    <p:nvPicPr>
                      <p:cNvPr id="3" name="Objeto 2"/>
                      <p:cNvPicPr/>
                      <p:nvPr/>
                    </p:nvPicPr>
                    <p:blipFill>
                      <a:blip r:embed="rId4"/>
                      <a:stretch>
                        <a:fillRect/>
                      </a:stretch>
                    </p:blipFill>
                    <p:spPr>
                      <a:xfrm>
                        <a:off x="171450" y="771786"/>
                        <a:ext cx="11849100" cy="4647501"/>
                      </a:xfrm>
                      <a:prstGeom prst="rect">
                        <a:avLst/>
                      </a:prstGeom>
                    </p:spPr>
                  </p:pic>
                </p:oleObj>
              </mc:Fallback>
            </mc:AlternateContent>
          </a:graphicData>
        </a:graphic>
      </p:graphicFrame>
    </p:spTree>
    <p:extLst>
      <p:ext uri="{BB962C8B-B14F-4D97-AF65-F5344CB8AC3E}">
        <p14:creationId xmlns:p14="http://schemas.microsoft.com/office/powerpoint/2010/main" val="5175630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3861FEDD-B37F-4F23-A58F-637EFF5948D1}"/>
              </a:ext>
            </a:extLst>
          </p:cNvPr>
          <p:cNvSpPr txBox="1"/>
          <p:nvPr/>
        </p:nvSpPr>
        <p:spPr>
          <a:xfrm>
            <a:off x="0" y="6272"/>
            <a:ext cx="12192000" cy="707886"/>
          </a:xfrm>
          <a:prstGeom prst="rect">
            <a:avLst/>
          </a:prstGeom>
          <a:solidFill>
            <a:schemeClr val="accent5">
              <a:lumMod val="50000"/>
            </a:schemeClr>
          </a:solidFill>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MUESTRAS PROCESADAS S.E 01 - </a:t>
            </a:r>
            <a:r>
              <a:rPr lang="es-ES"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31 </a:t>
            </a:r>
            <a:r>
              <a:rPr lang="es-E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2024</a:t>
            </a:r>
          </a:p>
          <a:p>
            <a:pPr algn="ctr"/>
            <a:r>
              <a:rPr lang="es-E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DIAGNÓSTICO DE LEPTOSPIROSIS POR EL METODO ELISA IgM (LRRL) Y MAT (INS)</a:t>
            </a:r>
            <a:endParaRPr lang="es-PE"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42B95196-D049-4268-9F31-EA0D40C13C22}"/>
              </a:ext>
            </a:extLst>
          </p:cNvPr>
          <p:cNvSpPr txBox="1"/>
          <p:nvPr/>
        </p:nvSpPr>
        <p:spPr>
          <a:xfrm>
            <a:off x="184726" y="4430488"/>
            <a:ext cx="11517745" cy="2092881"/>
          </a:xfrm>
          <a:prstGeom prst="rect">
            <a:avLst/>
          </a:prstGeom>
          <a:noFill/>
        </p:spPr>
        <p:txBody>
          <a:bodyPr wrap="square" rtlCol="0">
            <a:spAutoFit/>
          </a:bodyPr>
          <a:lstStyle/>
          <a:p>
            <a:pPr marL="285750" indent="-285750" algn="just">
              <a:buFont typeface="Wingdings" panose="05000000000000000000" pitchFamily="2" charset="2"/>
              <a:buChar char="ü"/>
            </a:pPr>
            <a:r>
              <a:rPr lang="es-ES" sz="1600" dirty="0">
                <a:latin typeface="Arial" panose="020B0604020202020204" pitchFamily="34" charset="0"/>
                <a:cs typeface="Arial" panose="020B0604020202020204" pitchFamily="34" charset="0"/>
              </a:rPr>
              <a:t>Hasta la S.E. </a:t>
            </a:r>
            <a:r>
              <a:rPr lang="es-ES" sz="1600" dirty="0" smtClean="0">
                <a:latin typeface="Arial" panose="020B0604020202020204" pitchFamily="34" charset="0"/>
                <a:cs typeface="Arial" panose="020B0604020202020204" pitchFamily="34" charset="0"/>
              </a:rPr>
              <a:t>31 </a:t>
            </a:r>
            <a:r>
              <a:rPr lang="es-ES" sz="1600" dirty="0">
                <a:latin typeface="Arial" panose="020B0604020202020204" pitchFamily="34" charset="0"/>
                <a:cs typeface="Arial" panose="020B0604020202020204" pitchFamily="34" charset="0"/>
              </a:rPr>
              <a:t>se observa que el total de muestras enviadas para confirmación por MAT al INS es </a:t>
            </a:r>
            <a:r>
              <a:rPr lang="es-ES" sz="1600" dirty="0" smtClean="0">
                <a:latin typeface="Arial" panose="020B0604020202020204" pitchFamily="34" charset="0"/>
                <a:cs typeface="Arial" panose="020B0604020202020204" pitchFamily="34" charset="0"/>
              </a:rPr>
              <a:t>2960, </a:t>
            </a:r>
            <a:r>
              <a:rPr lang="es-ES" sz="1600" dirty="0">
                <a:latin typeface="Arial" panose="020B0604020202020204" pitchFamily="34" charset="0"/>
                <a:cs typeface="Arial" panose="020B0604020202020204" pitchFamily="34" charset="0"/>
              </a:rPr>
              <a:t>entre Reactivos </a:t>
            </a:r>
            <a:r>
              <a:rPr lang="es-ES" sz="1600" dirty="0" smtClean="0">
                <a:latin typeface="Arial" panose="020B0604020202020204" pitchFamily="34" charset="0"/>
                <a:cs typeface="Arial" panose="020B0604020202020204" pitchFamily="34" charset="0"/>
              </a:rPr>
              <a:t>(2062) </a:t>
            </a:r>
            <a:r>
              <a:rPr lang="es-ES" sz="1600" dirty="0">
                <a:latin typeface="Arial" panose="020B0604020202020204" pitchFamily="34" charset="0"/>
                <a:cs typeface="Arial" panose="020B0604020202020204" pitchFamily="34" charset="0"/>
              </a:rPr>
              <a:t>e Indeterminados (</a:t>
            </a:r>
            <a:r>
              <a:rPr lang="es-ES" sz="1600" dirty="0" smtClean="0">
                <a:latin typeface="Arial" panose="020B0604020202020204" pitchFamily="34" charset="0"/>
                <a:cs typeface="Arial" panose="020B0604020202020204" pitchFamily="34" charset="0"/>
              </a:rPr>
              <a:t>898).</a:t>
            </a:r>
            <a:endParaRPr lang="es-ES" sz="16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endParaRPr lang="es-ES" sz="16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es-ES" sz="1600" dirty="0">
                <a:latin typeface="Arial" panose="020B0604020202020204" pitchFamily="34" charset="0"/>
                <a:cs typeface="Arial" panose="020B0604020202020204" pitchFamily="34" charset="0"/>
              </a:rPr>
              <a:t>El </a:t>
            </a:r>
            <a:r>
              <a:rPr lang="es-ES" sz="1600" b="1" dirty="0" smtClean="0">
                <a:solidFill>
                  <a:srgbClr val="FF0000"/>
                </a:solidFill>
                <a:highlight>
                  <a:srgbClr val="FFFF00"/>
                </a:highlight>
                <a:latin typeface="Arial" panose="020B0604020202020204" pitchFamily="34" charset="0"/>
                <a:cs typeface="Arial" panose="020B0604020202020204" pitchFamily="34" charset="0"/>
              </a:rPr>
              <a:t>45.8</a:t>
            </a:r>
            <a:r>
              <a:rPr lang="es-ES" sz="1600" dirty="0" smtClean="0">
                <a:latin typeface="Arial" panose="020B0604020202020204" pitchFamily="34" charset="0"/>
                <a:cs typeface="Arial" panose="020B0604020202020204" pitchFamily="34" charset="0"/>
              </a:rPr>
              <a:t> </a:t>
            </a:r>
            <a:r>
              <a:rPr lang="es-ES" sz="1600" dirty="0">
                <a:latin typeface="Arial" panose="020B0604020202020204" pitchFamily="34" charset="0"/>
                <a:cs typeface="Arial" panose="020B0604020202020204" pitchFamily="34" charset="0"/>
              </a:rPr>
              <a:t>% de los </a:t>
            </a:r>
            <a:r>
              <a:rPr lang="es-ES" sz="1600" dirty="0" smtClean="0">
                <a:latin typeface="Arial" panose="020B0604020202020204" pitchFamily="34" charset="0"/>
                <a:cs typeface="Arial" panose="020B0604020202020204" pitchFamily="34" charset="0"/>
              </a:rPr>
              <a:t>2062 </a:t>
            </a:r>
            <a:r>
              <a:rPr lang="es-ES" sz="1600" dirty="0">
                <a:latin typeface="Arial" panose="020B0604020202020204" pitchFamily="34" charset="0"/>
                <a:cs typeface="Arial" panose="020B0604020202020204" pitchFamily="34" charset="0"/>
              </a:rPr>
              <a:t>muestras que habían resultado Reactivas por Elisa IgM, se confirmaron como MAT Reactivos</a:t>
            </a:r>
          </a:p>
          <a:p>
            <a:pPr marL="285750" indent="-285750" algn="just">
              <a:buFont typeface="Wingdings" panose="05000000000000000000" pitchFamily="2" charset="2"/>
              <a:buChar char="ü"/>
            </a:pPr>
            <a:endParaRPr lang="es-ES" sz="16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es-ES" sz="1600" dirty="0">
                <a:latin typeface="Arial" panose="020B0604020202020204" pitchFamily="34" charset="0"/>
                <a:cs typeface="Arial" panose="020B0604020202020204" pitchFamily="34" charset="0"/>
              </a:rPr>
              <a:t>El </a:t>
            </a:r>
            <a:r>
              <a:rPr lang="es-ES" sz="1600" b="1" dirty="0" smtClean="0">
                <a:solidFill>
                  <a:srgbClr val="FF0000"/>
                </a:solidFill>
                <a:highlight>
                  <a:srgbClr val="FFFF00"/>
                </a:highlight>
                <a:latin typeface="Arial" panose="020B0604020202020204" pitchFamily="34" charset="0"/>
                <a:cs typeface="Arial" panose="020B0604020202020204" pitchFamily="34" charset="0"/>
              </a:rPr>
              <a:t>32.2</a:t>
            </a:r>
            <a:r>
              <a:rPr lang="es-ES" sz="1600" dirty="0" smtClean="0">
                <a:latin typeface="Arial" panose="020B0604020202020204" pitchFamily="34" charset="0"/>
                <a:cs typeface="Arial" panose="020B0604020202020204" pitchFamily="34" charset="0"/>
              </a:rPr>
              <a:t>% </a:t>
            </a:r>
            <a:r>
              <a:rPr lang="es-ES" sz="1600" dirty="0">
                <a:latin typeface="Arial" panose="020B0604020202020204" pitchFamily="34" charset="0"/>
                <a:cs typeface="Arial" panose="020B0604020202020204" pitchFamily="34" charset="0"/>
              </a:rPr>
              <a:t>de los </a:t>
            </a:r>
            <a:r>
              <a:rPr lang="es-ES" sz="1600" dirty="0" smtClean="0">
                <a:latin typeface="Arial" panose="020B0604020202020204" pitchFamily="34" charset="0"/>
                <a:cs typeface="Arial" panose="020B0604020202020204" pitchFamily="34" charset="0"/>
              </a:rPr>
              <a:t>898 </a:t>
            </a:r>
            <a:r>
              <a:rPr lang="es-ES" sz="1600" dirty="0">
                <a:latin typeface="Arial" panose="020B0604020202020204" pitchFamily="34" charset="0"/>
                <a:cs typeface="Arial" panose="020B0604020202020204" pitchFamily="34" charset="0"/>
              </a:rPr>
              <a:t>muestras con resultados Indeterminadas por Elisa IgM, se confirmaron como MAT Reactivos</a:t>
            </a:r>
          </a:p>
          <a:p>
            <a:pPr marL="285750" indent="-285750" algn="just">
              <a:buFont typeface="Wingdings" panose="05000000000000000000" pitchFamily="2" charset="2"/>
              <a:buChar char="ü"/>
            </a:pPr>
            <a:endParaRPr lang="es-ES" sz="16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es-ES" sz="1600" dirty="0">
                <a:latin typeface="Arial" panose="020B0604020202020204" pitchFamily="34" charset="0"/>
                <a:cs typeface="Arial" panose="020B0604020202020204" pitchFamily="34" charset="0"/>
              </a:rPr>
              <a:t>Del total de muestras analizadas por MAT (</a:t>
            </a:r>
            <a:r>
              <a:rPr lang="es-ES" sz="1600" dirty="0" smtClean="0">
                <a:latin typeface="Arial" panose="020B0604020202020204" pitchFamily="34" charset="0"/>
                <a:cs typeface="Arial" panose="020B0604020202020204" pitchFamily="34" charset="0"/>
              </a:rPr>
              <a:t>2875), </a:t>
            </a:r>
            <a:r>
              <a:rPr lang="es-ES" sz="1600" dirty="0">
                <a:latin typeface="Arial" panose="020B0604020202020204" pitchFamily="34" charset="0"/>
                <a:cs typeface="Arial" panose="020B0604020202020204" pitchFamily="34" charset="0"/>
              </a:rPr>
              <a:t>solo </a:t>
            </a:r>
            <a:r>
              <a:rPr lang="es-ES" sz="1600">
                <a:latin typeface="Arial" panose="020B0604020202020204" pitchFamily="34" charset="0"/>
                <a:cs typeface="Arial" panose="020B0604020202020204" pitchFamily="34" charset="0"/>
              </a:rPr>
              <a:t>el </a:t>
            </a:r>
            <a:r>
              <a:rPr lang="es-ES" b="1" smtClean="0">
                <a:solidFill>
                  <a:srgbClr val="FF0000"/>
                </a:solidFill>
                <a:latin typeface="Arial" panose="020B0604020202020204" pitchFamily="34" charset="0"/>
                <a:cs typeface="Arial" panose="020B0604020202020204" pitchFamily="34" charset="0"/>
              </a:rPr>
              <a:t>41.7</a:t>
            </a:r>
            <a:r>
              <a:rPr lang="es-ES" sz="1600" smtClean="0">
                <a:latin typeface="Arial" panose="020B0604020202020204" pitchFamily="34" charset="0"/>
                <a:cs typeface="Arial" panose="020B0604020202020204" pitchFamily="34" charset="0"/>
              </a:rPr>
              <a:t>% </a:t>
            </a:r>
            <a:r>
              <a:rPr lang="es-ES" sz="1600" dirty="0">
                <a:latin typeface="Arial" panose="020B0604020202020204" pitchFamily="34" charset="0"/>
                <a:cs typeface="Arial" panose="020B0604020202020204" pitchFamily="34" charset="0"/>
              </a:rPr>
              <a:t>se confirmaron como MAT Reactivos.</a:t>
            </a:r>
          </a:p>
        </p:txBody>
      </p:sp>
      <p:graphicFrame>
        <p:nvGraphicFramePr>
          <p:cNvPr id="3" name="Objeto 2"/>
          <p:cNvGraphicFramePr>
            <a:graphicFrameLocks noChangeAspect="1"/>
          </p:cNvGraphicFramePr>
          <p:nvPr>
            <p:extLst/>
          </p:nvPr>
        </p:nvGraphicFramePr>
        <p:xfrm>
          <a:off x="184726" y="796954"/>
          <a:ext cx="11811531" cy="3554384"/>
        </p:xfrm>
        <a:graphic>
          <a:graphicData uri="http://schemas.openxmlformats.org/presentationml/2006/ole">
            <mc:AlternateContent xmlns:mc="http://schemas.openxmlformats.org/markup-compatibility/2006">
              <mc:Choice xmlns:v="urn:schemas-microsoft-com:vml" Requires="v">
                <p:oleObj spid="_x0000_s15417" name="Hoja de cálculo binaria" r:id="rId3" imgW="9534525" imgH="1847850" progId="Excel.SheetBinaryMacroEnabled.12">
                  <p:embed/>
                </p:oleObj>
              </mc:Choice>
              <mc:Fallback>
                <p:oleObj name="Hoja de cálculo binaria" r:id="rId3" imgW="9534525" imgH="1847850" progId="Excel.SheetBinaryMacroEnabled.12">
                  <p:embed/>
                  <p:pic>
                    <p:nvPicPr>
                      <p:cNvPr id="3" name="Objeto 2"/>
                      <p:cNvPicPr/>
                      <p:nvPr/>
                    </p:nvPicPr>
                    <p:blipFill>
                      <a:blip r:embed="rId4"/>
                      <a:stretch>
                        <a:fillRect/>
                      </a:stretch>
                    </p:blipFill>
                    <p:spPr>
                      <a:xfrm>
                        <a:off x="184726" y="796954"/>
                        <a:ext cx="11811531" cy="3554384"/>
                      </a:xfrm>
                      <a:prstGeom prst="rect">
                        <a:avLst/>
                      </a:prstGeom>
                    </p:spPr>
                  </p:pic>
                </p:oleObj>
              </mc:Fallback>
            </mc:AlternateContent>
          </a:graphicData>
        </a:graphic>
      </p:graphicFrame>
    </p:spTree>
    <p:extLst>
      <p:ext uri="{BB962C8B-B14F-4D97-AF65-F5344CB8AC3E}">
        <p14:creationId xmlns:p14="http://schemas.microsoft.com/office/powerpoint/2010/main" val="2882344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12872B6-A697-42C4-A086-A02C28E1DABB}"/>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203539" y="1795000"/>
            <a:ext cx="3665247" cy="3982707"/>
          </a:xfrm>
          <a:prstGeom prst="rect">
            <a:avLst/>
          </a:prstGeom>
          <a:blipFill>
            <a:blip r:embed="rId3">
              <a:lum bright="70000" contrast="-70000"/>
            </a:blip>
            <a:tile tx="0" ty="0" sx="100000" sy="100000" flip="none" algn="tl"/>
          </a:blipFill>
        </p:spPr>
      </p:pic>
      <p:sp>
        <p:nvSpPr>
          <p:cNvPr id="5" name="Título 3">
            <a:extLst>
              <a:ext uri="{FF2B5EF4-FFF2-40B4-BE49-F238E27FC236}">
                <a16:creationId xmlns:a16="http://schemas.microsoft.com/office/drawing/2014/main" id="{B8482696-5865-40B5-976E-9DDB27C8A006}"/>
              </a:ext>
            </a:extLst>
          </p:cNvPr>
          <p:cNvSpPr txBox="1">
            <a:spLocks/>
          </p:cNvSpPr>
          <p:nvPr/>
        </p:nvSpPr>
        <p:spPr>
          <a:xfrm>
            <a:off x="5238069" y="2758959"/>
            <a:ext cx="5365440" cy="1027394"/>
          </a:xfrm>
          <a:prstGeom prst="rect">
            <a:avLst/>
          </a:prstGeom>
          <a:solidFill>
            <a:schemeClr val="accent5">
              <a:lumMod val="20000"/>
              <a:lumOff val="80000"/>
            </a:schemeClr>
          </a:solidFill>
        </p:spPr>
        <p:txBody>
          <a:bodyPr vert="horz" lIns="87105" tIns="43552" rIns="87105" bIns="4355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6287" b="1">
                <a:solidFill>
                  <a:schemeClr val="accent6">
                    <a:lumMod val="50000"/>
                  </a:schemeClr>
                </a:solidFill>
                <a:latin typeface="Algerian" panose="04020705040A02060702" pitchFamily="82" charset="0"/>
              </a:rPr>
              <a:t>MALARIA</a:t>
            </a:r>
            <a:endParaRPr lang="es-MX" sz="6287" b="1" dirty="0">
              <a:solidFill>
                <a:schemeClr val="accent6">
                  <a:lumMod val="50000"/>
                </a:schemeClr>
              </a:solidFill>
              <a:latin typeface="Algerian" panose="04020705040A02060702" pitchFamily="82" charset="0"/>
            </a:endParaRPr>
          </a:p>
        </p:txBody>
      </p:sp>
    </p:spTree>
    <p:extLst>
      <p:ext uri="{BB962C8B-B14F-4D97-AF65-F5344CB8AC3E}">
        <p14:creationId xmlns:p14="http://schemas.microsoft.com/office/powerpoint/2010/main" val="28634468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794BF50-6A1D-4C76-84BB-CFEC018338F9}"/>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165465" y="1741281"/>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4BF928B8-E4AD-43A8-9DB3-97F7642185CE}"/>
              </a:ext>
            </a:extLst>
          </p:cNvPr>
          <p:cNvSpPr>
            <a:spLocks noGrp="1"/>
          </p:cNvSpPr>
          <p:nvPr>
            <p:ph type="ctrTitle"/>
          </p:nvPr>
        </p:nvSpPr>
        <p:spPr>
          <a:xfrm>
            <a:off x="5146051" y="2709439"/>
            <a:ext cx="4809706" cy="1184149"/>
          </a:xfrm>
          <a:solidFill>
            <a:schemeClr val="accent6">
              <a:lumMod val="20000"/>
              <a:lumOff val="80000"/>
            </a:schemeClr>
          </a:solidFill>
        </p:spPr>
        <p:txBody>
          <a:bodyPr vert="horz" lIns="87105" tIns="43552" rIns="87105" bIns="43552" rtlCol="0" anchor="b">
            <a:normAutofit/>
          </a:bodyPr>
          <a:lstStyle/>
          <a:p>
            <a:r>
              <a:rPr lang="es-MX" sz="6287" b="1" dirty="0">
                <a:solidFill>
                  <a:schemeClr val="accent6">
                    <a:lumMod val="50000"/>
                  </a:schemeClr>
                </a:solidFill>
                <a:latin typeface="Algerian" panose="04020705040A02060702" pitchFamily="82" charset="0"/>
              </a:rPr>
              <a:t>OFIDISMO</a:t>
            </a:r>
          </a:p>
        </p:txBody>
      </p:sp>
    </p:spTree>
    <p:extLst>
      <p:ext uri="{BB962C8B-B14F-4D97-AF65-F5344CB8AC3E}">
        <p14:creationId xmlns:p14="http://schemas.microsoft.com/office/powerpoint/2010/main" val="16555586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0"/>
            <a:ext cx="12192000" cy="712361"/>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p>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Casos de Ofidismo según distritos, Región Loreto, </a:t>
            </a:r>
          </a:p>
          <a:p>
            <a:pPr algn="ct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 </a:t>
            </a:r>
            <a:r>
              <a:rPr lang="es-ES" sz="2286" b="1" dirty="0" smtClean="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31 </a:t>
            </a: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- 2024 )</a:t>
            </a:r>
          </a:p>
          <a:p>
            <a:pPr algn="ctr"/>
            <a:endPar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endParaRPr>
          </a:p>
        </p:txBody>
      </p:sp>
      <p:sp>
        <p:nvSpPr>
          <p:cNvPr id="8" name="Rectangle 7"/>
          <p:cNvSpPr/>
          <p:nvPr/>
        </p:nvSpPr>
        <p:spPr>
          <a:xfrm>
            <a:off x="503612" y="2371750"/>
            <a:ext cx="429212" cy="643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14" dirty="0"/>
          </a:p>
        </p:txBody>
      </p:sp>
      <p:sp>
        <p:nvSpPr>
          <p:cNvPr id="9" name="7 Rectángulo">
            <a:extLst>
              <a:ext uri="{FF2B5EF4-FFF2-40B4-BE49-F238E27FC236}">
                <a16:creationId xmlns:a16="http://schemas.microsoft.com/office/drawing/2014/main" id="{509F84E5-9623-4212-B6CE-AB0806DE7FCC}"/>
              </a:ext>
            </a:extLst>
          </p:cNvPr>
          <p:cNvSpPr/>
          <p:nvPr/>
        </p:nvSpPr>
        <p:spPr>
          <a:xfrm>
            <a:off x="202019" y="5798194"/>
            <a:ext cx="11905898" cy="954107"/>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ES" sz="1400" b="1" dirty="0">
                <a:latin typeface="Arial" panose="020B0604020202020204" pitchFamily="34" charset="0"/>
                <a:cs typeface="Arial" panose="020B0604020202020204" pitchFamily="34" charset="0"/>
              </a:rPr>
              <a:t>Hasta la S.E. </a:t>
            </a:r>
            <a:r>
              <a:rPr lang="es-ES" sz="1400" b="1" dirty="0" smtClean="0">
                <a:latin typeface="Arial" panose="020B0604020202020204" pitchFamily="34" charset="0"/>
                <a:cs typeface="Arial" panose="020B0604020202020204" pitchFamily="34" charset="0"/>
              </a:rPr>
              <a:t>31-2024</a:t>
            </a:r>
            <a:r>
              <a:rPr lang="es-ES" sz="1400" b="1" dirty="0">
                <a:latin typeface="Arial" panose="020B0604020202020204" pitchFamily="34" charset="0"/>
                <a:cs typeface="Arial" panose="020B0604020202020204" pitchFamily="34" charset="0"/>
              </a:rPr>
              <a:t>, </a:t>
            </a:r>
            <a:r>
              <a:rPr lang="es-ES" sz="1400" b="1" dirty="0" smtClean="0">
                <a:latin typeface="Arial" panose="020B0604020202020204" pitchFamily="34" charset="0"/>
                <a:cs typeface="Arial" panose="020B0604020202020204" pitchFamily="34" charset="0"/>
              </a:rPr>
              <a:t>50 </a:t>
            </a:r>
            <a:r>
              <a:rPr lang="es-ES" sz="1400" b="1" dirty="0">
                <a:latin typeface="Arial" panose="020B0604020202020204" pitchFamily="34" charset="0"/>
                <a:cs typeface="Arial" panose="020B0604020202020204" pitchFamily="34" charset="0"/>
              </a:rPr>
              <a:t>distritos han reportados </a:t>
            </a:r>
            <a:r>
              <a:rPr lang="es-ES" sz="1400" b="1" dirty="0" smtClean="0">
                <a:latin typeface="Arial" panose="020B0604020202020204" pitchFamily="34" charset="0"/>
                <a:cs typeface="Arial" panose="020B0604020202020204" pitchFamily="34" charset="0"/>
              </a:rPr>
              <a:t>388 </a:t>
            </a:r>
            <a:r>
              <a:rPr lang="es-ES" sz="1400" b="1" dirty="0">
                <a:latin typeface="Arial" panose="020B0604020202020204" pitchFamily="34" charset="0"/>
                <a:cs typeface="Arial" panose="020B0604020202020204" pitchFamily="34" charset="0"/>
              </a:rPr>
              <a:t>casos de ofidismo, el </a:t>
            </a:r>
            <a:r>
              <a:rPr lang="es-ES" sz="1400" b="1" dirty="0" smtClean="0">
                <a:solidFill>
                  <a:srgbClr val="FF0000"/>
                </a:solidFill>
                <a:latin typeface="Arial" panose="020B0604020202020204" pitchFamily="34" charset="0"/>
                <a:cs typeface="Arial" panose="020B0604020202020204" pitchFamily="34" charset="0"/>
              </a:rPr>
              <a:t>47.94%</a:t>
            </a:r>
            <a:r>
              <a:rPr lang="es-ES" sz="1400" b="1" dirty="0" smtClean="0">
                <a:latin typeface="Arial" panose="020B0604020202020204" pitchFamily="34" charset="0"/>
                <a:cs typeface="Arial" panose="020B0604020202020204" pitchFamily="34" charset="0"/>
              </a:rPr>
              <a:t> </a:t>
            </a:r>
            <a:r>
              <a:rPr lang="es-ES" sz="1400" b="1" dirty="0">
                <a:latin typeface="Arial" panose="020B0604020202020204" pitchFamily="34" charset="0"/>
                <a:cs typeface="Arial" panose="020B0604020202020204" pitchFamily="34" charset="0"/>
              </a:rPr>
              <a:t>se concentran en </a:t>
            </a:r>
            <a:r>
              <a:rPr lang="es-ES" sz="1400" b="1" dirty="0" smtClean="0">
                <a:latin typeface="Arial" panose="020B0604020202020204" pitchFamily="34" charset="0"/>
                <a:cs typeface="Arial" panose="020B0604020202020204" pitchFamily="34" charset="0"/>
              </a:rPr>
              <a:t>11 </a:t>
            </a:r>
            <a:r>
              <a:rPr lang="es-ES" sz="1400" b="1" dirty="0">
                <a:latin typeface="Arial" panose="020B0604020202020204" pitchFamily="34" charset="0"/>
                <a:cs typeface="Arial" panose="020B0604020202020204" pitchFamily="34" charset="0"/>
              </a:rPr>
              <a:t>distritos, entre los tres primeros  se encuentra los </a:t>
            </a:r>
            <a:r>
              <a:rPr lang="es-ES" sz="1400" b="1" dirty="0" smtClean="0">
                <a:latin typeface="Arial" panose="020B0604020202020204" pitchFamily="34" charset="0"/>
                <a:cs typeface="Arial" panose="020B0604020202020204" pitchFamily="34" charset="0"/>
              </a:rPr>
              <a:t>distritos </a:t>
            </a:r>
            <a:r>
              <a:rPr lang="es-ES" sz="1400" b="1" dirty="0">
                <a:latin typeface="Arial" panose="020B0604020202020204" pitchFamily="34" charset="0"/>
                <a:cs typeface="Arial" panose="020B0604020202020204" pitchFamily="34" charset="0"/>
              </a:rPr>
              <a:t>de </a:t>
            </a:r>
            <a:r>
              <a:rPr lang="es-ES" sz="1400" b="1" dirty="0" err="1">
                <a:latin typeface="Arial" panose="020B0604020202020204" pitchFamily="34" charset="0"/>
                <a:cs typeface="Arial" panose="020B0604020202020204" pitchFamily="34" charset="0"/>
              </a:rPr>
              <a:t>Yurimaguas</a:t>
            </a:r>
            <a:r>
              <a:rPr lang="es-ES" sz="1400" b="1" dirty="0">
                <a:latin typeface="Arial" panose="020B0604020202020204" pitchFamily="34" charset="0"/>
                <a:cs typeface="Arial" panose="020B0604020202020204" pitchFamily="34" charset="0"/>
              </a:rPr>
              <a:t> </a:t>
            </a:r>
            <a:r>
              <a:rPr lang="es-ES" sz="1400" b="1" dirty="0" smtClean="0">
                <a:solidFill>
                  <a:srgbClr val="FF0000"/>
                </a:solidFill>
                <a:latin typeface="Arial" panose="020B0604020202020204" pitchFamily="34" charset="0"/>
                <a:cs typeface="Arial" panose="020B0604020202020204" pitchFamily="34" charset="0"/>
              </a:rPr>
              <a:t>(7.73%), </a:t>
            </a:r>
            <a:r>
              <a:rPr lang="es-ES" sz="1400" b="1" dirty="0">
                <a:latin typeface="Arial" panose="020B0604020202020204" pitchFamily="34" charset="0"/>
                <a:cs typeface="Arial" panose="020B0604020202020204" pitchFamily="34" charset="0"/>
              </a:rPr>
              <a:t>San Juan Bautista </a:t>
            </a:r>
            <a:r>
              <a:rPr lang="es-ES" sz="1400" b="1" dirty="0">
                <a:solidFill>
                  <a:srgbClr val="FF0000"/>
                </a:solidFill>
                <a:latin typeface="Arial" panose="020B0604020202020204" pitchFamily="34" charset="0"/>
                <a:cs typeface="Arial" panose="020B0604020202020204" pitchFamily="34" charset="0"/>
              </a:rPr>
              <a:t>(</a:t>
            </a:r>
            <a:r>
              <a:rPr lang="es-ES" sz="1400" b="1" dirty="0" smtClean="0">
                <a:solidFill>
                  <a:srgbClr val="FF0000"/>
                </a:solidFill>
                <a:latin typeface="Arial" panose="020B0604020202020204" pitchFamily="34" charset="0"/>
                <a:cs typeface="Arial" panose="020B0604020202020204" pitchFamily="34" charset="0"/>
              </a:rPr>
              <a:t>7.47%) </a:t>
            </a:r>
            <a:r>
              <a:rPr lang="es-ES" sz="1400" b="1" dirty="0">
                <a:latin typeface="Arial" panose="020B0604020202020204" pitchFamily="34" charset="0"/>
                <a:cs typeface="Arial" panose="020B0604020202020204" pitchFamily="34" charset="0"/>
              </a:rPr>
              <a:t>y </a:t>
            </a:r>
            <a:r>
              <a:rPr lang="es-ES" sz="1400" b="1" dirty="0" err="1">
                <a:latin typeface="Arial" panose="020B0604020202020204" pitchFamily="34" charset="0"/>
                <a:cs typeface="Arial" panose="020B0604020202020204" pitchFamily="34" charset="0"/>
              </a:rPr>
              <a:t>Manseriche</a:t>
            </a:r>
            <a:r>
              <a:rPr lang="es-ES" sz="1400" b="1" dirty="0">
                <a:latin typeface="Arial" panose="020B0604020202020204" pitchFamily="34" charset="0"/>
                <a:cs typeface="Arial" panose="020B0604020202020204" pitchFamily="34" charset="0"/>
              </a:rPr>
              <a:t> </a:t>
            </a:r>
            <a:r>
              <a:rPr lang="es-ES" sz="1400" b="1" dirty="0" smtClean="0">
                <a:solidFill>
                  <a:srgbClr val="FF0000"/>
                </a:solidFill>
                <a:latin typeface="Arial" panose="020B0604020202020204" pitchFamily="34" charset="0"/>
                <a:cs typeface="Arial" panose="020B0604020202020204" pitchFamily="34" charset="0"/>
              </a:rPr>
              <a:t>(5.93%), </a:t>
            </a:r>
            <a:r>
              <a:rPr lang="es-ES" sz="1400" b="1" dirty="0">
                <a:latin typeface="Arial" panose="020B0604020202020204" pitchFamily="34" charset="0"/>
                <a:cs typeface="Arial" panose="020B0604020202020204" pitchFamily="34" charset="0"/>
              </a:rPr>
              <a:t>se han reportado 4</a:t>
            </a:r>
            <a:r>
              <a:rPr lang="es-ES" sz="1400" b="1" dirty="0">
                <a:solidFill>
                  <a:srgbClr val="FF0000"/>
                </a:solidFill>
                <a:latin typeface="Arial" panose="020B0604020202020204" pitchFamily="34" charset="0"/>
                <a:cs typeface="Arial" panose="020B0604020202020204" pitchFamily="34" charset="0"/>
              </a:rPr>
              <a:t> defunciones por Ofidismo </a:t>
            </a:r>
            <a:r>
              <a:rPr lang="es-ES" sz="1400" b="1" dirty="0">
                <a:latin typeface="Arial" panose="020B0604020202020204" pitchFamily="34" charset="0"/>
                <a:cs typeface="Arial" panose="020B0604020202020204" pitchFamily="34" charset="0"/>
              </a:rPr>
              <a:t>procedentes de los distritos: 01 Trompeteros, 01 Teniente Cesar López Rojas, 01 Urarinas y 01 del distrito de Teniente Manuel Cavero. En el mismo periodo del 2023 se reportaron 358 accidentes ofídicos y 01 fallecido en el distrito de Torres Causana.</a:t>
            </a:r>
          </a:p>
        </p:txBody>
      </p:sp>
      <p:pic>
        <p:nvPicPr>
          <p:cNvPr id="3" name="Imagen 2"/>
          <p:cNvPicPr>
            <a:picLocks noChangeAspect="1"/>
          </p:cNvPicPr>
          <p:nvPr/>
        </p:nvPicPr>
        <p:blipFill>
          <a:blip r:embed="rId3"/>
          <a:stretch>
            <a:fillRect/>
          </a:stretch>
        </p:blipFill>
        <p:spPr>
          <a:xfrm>
            <a:off x="202019" y="813512"/>
            <a:ext cx="3525959" cy="4984682"/>
          </a:xfrm>
          <a:prstGeom prst="rect">
            <a:avLst/>
          </a:prstGeom>
        </p:spPr>
      </p:pic>
      <p:pic>
        <p:nvPicPr>
          <p:cNvPr id="2" name="Imagen 1"/>
          <p:cNvPicPr>
            <a:picLocks noChangeAspect="1"/>
          </p:cNvPicPr>
          <p:nvPr/>
        </p:nvPicPr>
        <p:blipFill>
          <a:blip r:embed="rId4"/>
          <a:stretch>
            <a:fillRect/>
          </a:stretch>
        </p:blipFill>
        <p:spPr>
          <a:xfrm>
            <a:off x="4029571" y="854077"/>
            <a:ext cx="7067407" cy="4802401"/>
          </a:xfrm>
          <a:prstGeom prst="rect">
            <a:avLst/>
          </a:prstGeom>
        </p:spPr>
      </p:pic>
    </p:spTree>
    <p:extLst>
      <p:ext uri="{BB962C8B-B14F-4D97-AF65-F5344CB8AC3E}">
        <p14:creationId xmlns:p14="http://schemas.microsoft.com/office/powerpoint/2010/main" val="15080168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CE1B714-3A23-4E5F-B23B-4E0C56CA2D87}"/>
              </a:ext>
            </a:extLst>
          </p:cNvPr>
          <p:cNvSpPr>
            <a:spLocks noGrp="1"/>
          </p:cNvSpPr>
          <p:nvPr>
            <p:ph type="ctrTitle"/>
          </p:nvPr>
        </p:nvSpPr>
        <p:spPr>
          <a:xfrm>
            <a:off x="3695031" y="1240210"/>
            <a:ext cx="8710492" cy="2274406"/>
          </a:xfrm>
        </p:spPr>
        <p:txBody>
          <a:bodyPr vert="horz" lIns="87105" tIns="43552" rIns="87105" bIns="43552" rtlCol="0" anchor="b">
            <a:normAutofit/>
          </a:bodyPr>
          <a:lstStyle/>
          <a:p>
            <a:pPr algn="ctr"/>
            <a:r>
              <a:rPr lang="es-MX" sz="6287" b="1" dirty="0">
                <a:solidFill>
                  <a:schemeClr val="accent6">
                    <a:lumMod val="50000"/>
                  </a:schemeClr>
                </a:solidFill>
                <a:latin typeface="Algerian" panose="04020705040A02060702" pitchFamily="82" charset="0"/>
              </a:rPr>
              <a:t>TUBERCULOSIS</a:t>
            </a:r>
          </a:p>
        </p:txBody>
      </p:sp>
      <p:pic>
        <p:nvPicPr>
          <p:cNvPr id="3" name="Imagen 2">
            <a:extLst>
              <a:ext uri="{FF2B5EF4-FFF2-40B4-BE49-F238E27FC236}">
                <a16:creationId xmlns:a16="http://schemas.microsoft.com/office/drawing/2014/main" id="{75C9AC5D-AA26-435F-9C18-E27A991629D6}"/>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399980" y="1437647"/>
            <a:ext cx="3665247" cy="3982707"/>
          </a:xfrm>
          <a:prstGeom prst="rect">
            <a:avLst/>
          </a:prstGeom>
          <a:blipFill>
            <a:blip r:embed="rId3">
              <a:lum bright="70000" contrast="-70000"/>
            </a:blip>
            <a:tile tx="0" ty="0" sx="100000" sy="100000" flip="none" algn="tl"/>
          </a:blipFill>
        </p:spPr>
      </p:pic>
    </p:spTree>
    <p:extLst>
      <p:ext uri="{BB962C8B-B14F-4D97-AF65-F5344CB8AC3E}">
        <p14:creationId xmlns:p14="http://schemas.microsoft.com/office/powerpoint/2010/main" val="29690589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Rectángulo">
            <a:extLst>
              <a:ext uri="{FF2B5EF4-FFF2-40B4-BE49-F238E27FC236}">
                <a16:creationId xmlns:a16="http://schemas.microsoft.com/office/drawing/2014/main" id="{505DCEE1-04CC-4BB3-AED0-487EAC770EA7}"/>
              </a:ext>
            </a:extLst>
          </p:cNvPr>
          <p:cNvSpPr/>
          <p:nvPr/>
        </p:nvSpPr>
        <p:spPr>
          <a:xfrm>
            <a:off x="74142" y="37653"/>
            <a:ext cx="11962669" cy="793973"/>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C</a:t>
            </a: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asos de Tuberculosis por distritos y tipo de Diagnósticos. Región Loreto,  Año 2024 (</a:t>
            </a: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 </a:t>
            </a:r>
            <a:r>
              <a:rPr lang="es-ES" sz="2286" b="1" dirty="0" smtClean="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31</a:t>
            </a:r>
            <a:r>
              <a:rPr lang="es-ES" sz="2286"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a:t>
            </a:r>
            <a:endPar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endParaRPr>
          </a:p>
        </p:txBody>
      </p:sp>
      <p:sp>
        <p:nvSpPr>
          <p:cNvPr id="6" name="CuadroTexto 5">
            <a:extLst>
              <a:ext uri="{FF2B5EF4-FFF2-40B4-BE49-F238E27FC236}">
                <a16:creationId xmlns:a16="http://schemas.microsoft.com/office/drawing/2014/main" id="{84D37B8E-BC82-4608-B145-322199FEA8AA}"/>
              </a:ext>
            </a:extLst>
          </p:cNvPr>
          <p:cNvSpPr txBox="1"/>
          <p:nvPr/>
        </p:nvSpPr>
        <p:spPr>
          <a:xfrm>
            <a:off x="8905743" y="1218708"/>
            <a:ext cx="2541189" cy="5170646"/>
          </a:xfrm>
          <a:prstGeom prst="rect">
            <a:avLst/>
          </a:prstGeom>
          <a:solidFill>
            <a:schemeClr val="accent1">
              <a:lumMod val="20000"/>
              <a:lumOff val="80000"/>
            </a:schemeClr>
          </a:solidFill>
          <a:ln>
            <a:solidFill>
              <a:srgbClr val="7030A0"/>
            </a:solidFill>
          </a:ln>
        </p:spPr>
        <p:txBody>
          <a:bodyPr wrap="square" rtlCol="0">
            <a:spAutoFit/>
          </a:bodyPr>
          <a:lstStyle/>
          <a:p>
            <a:pPr algn="just"/>
            <a:r>
              <a:rPr lang="es-ES" sz="1500" b="1" dirty="0">
                <a:latin typeface="Arial" panose="020B0604020202020204" pitchFamily="34" charset="0"/>
                <a:cs typeface="Arial" panose="020B0604020202020204" pitchFamily="34" charset="0"/>
              </a:rPr>
              <a:t>Hasta la </a:t>
            </a:r>
            <a:r>
              <a:rPr lang="es-ES" sz="1500" b="1" dirty="0" smtClean="0">
                <a:latin typeface="Arial" panose="020B0604020202020204" pitchFamily="34" charset="0"/>
                <a:cs typeface="Arial" panose="020B0604020202020204" pitchFamily="34" charset="0"/>
              </a:rPr>
              <a:t>SE 31, </a:t>
            </a:r>
            <a:r>
              <a:rPr lang="es-ES" sz="1500" b="1" dirty="0">
                <a:latin typeface="Arial" panose="020B0604020202020204" pitchFamily="34" charset="0"/>
                <a:cs typeface="Arial" panose="020B0604020202020204" pitchFamily="34" charset="0"/>
              </a:rPr>
              <a:t>Se notificaron </a:t>
            </a:r>
            <a:r>
              <a:rPr lang="es-ES" sz="1500" b="1" dirty="0" smtClean="0">
                <a:latin typeface="Arial" panose="020B0604020202020204" pitchFamily="34" charset="0"/>
                <a:cs typeface="Arial" panose="020B0604020202020204" pitchFamily="34" charset="0"/>
              </a:rPr>
              <a:t>549 </a:t>
            </a:r>
            <a:r>
              <a:rPr lang="es-ES" sz="1500" b="1" dirty="0">
                <a:latin typeface="Arial" panose="020B0604020202020204" pitchFamily="34" charset="0"/>
                <a:cs typeface="Arial" panose="020B0604020202020204" pitchFamily="34" charset="0"/>
              </a:rPr>
              <a:t>casos de Tuberculosis, el </a:t>
            </a:r>
            <a:r>
              <a:rPr lang="es-ES" sz="1500" b="1" dirty="0" smtClean="0">
                <a:solidFill>
                  <a:srgbClr val="FF0000"/>
                </a:solidFill>
                <a:latin typeface="Arial" panose="020B0604020202020204" pitchFamily="34" charset="0"/>
                <a:cs typeface="Arial" panose="020B0604020202020204" pitchFamily="34" charset="0"/>
              </a:rPr>
              <a:t>81.42%</a:t>
            </a:r>
            <a:r>
              <a:rPr lang="es-ES" sz="1500" b="1" dirty="0" smtClean="0">
                <a:latin typeface="Arial" panose="020B0604020202020204" pitchFamily="34" charset="0"/>
                <a:cs typeface="Arial" panose="020B0604020202020204" pitchFamily="34" charset="0"/>
              </a:rPr>
              <a:t> </a:t>
            </a:r>
            <a:r>
              <a:rPr lang="es-ES" sz="1500" b="1" dirty="0">
                <a:latin typeface="Arial" panose="020B0604020202020204" pitchFamily="34" charset="0"/>
                <a:cs typeface="Arial" panose="020B0604020202020204" pitchFamily="34" charset="0"/>
              </a:rPr>
              <a:t>se concentran en los 7</a:t>
            </a:r>
            <a:r>
              <a:rPr lang="es-ES" sz="1500" b="1" dirty="0" smtClean="0">
                <a:latin typeface="Arial" panose="020B0604020202020204" pitchFamily="34" charset="0"/>
                <a:cs typeface="Arial" panose="020B0604020202020204" pitchFamily="34" charset="0"/>
              </a:rPr>
              <a:t> </a:t>
            </a:r>
            <a:r>
              <a:rPr lang="es-ES" sz="1500" b="1" dirty="0">
                <a:latin typeface="Arial" panose="020B0604020202020204" pitchFamily="34" charset="0"/>
                <a:cs typeface="Arial" panose="020B0604020202020204" pitchFamily="34" charset="0"/>
              </a:rPr>
              <a:t>distritos principalmente, San Juan Bautista, Iquitos, Belén, </a:t>
            </a:r>
            <a:r>
              <a:rPr lang="es-ES" sz="1500" b="1" dirty="0" err="1">
                <a:latin typeface="Arial" panose="020B0604020202020204" pitchFamily="34" charset="0"/>
                <a:cs typeface="Arial" panose="020B0604020202020204" pitchFamily="34" charset="0"/>
              </a:rPr>
              <a:t>Yurimaguas</a:t>
            </a:r>
            <a:r>
              <a:rPr lang="es-ES" sz="1500" b="1" dirty="0">
                <a:latin typeface="Arial" panose="020B0604020202020204" pitchFamily="34" charset="0"/>
                <a:cs typeface="Arial" panose="020B0604020202020204" pitchFamily="34" charset="0"/>
              </a:rPr>
              <a:t>, Punchana, </a:t>
            </a:r>
            <a:r>
              <a:rPr lang="es-ES" sz="1500" b="1" dirty="0" smtClean="0">
                <a:latin typeface="Arial" panose="020B0604020202020204" pitchFamily="34" charset="0"/>
                <a:cs typeface="Arial" panose="020B0604020202020204" pitchFamily="34" charset="0"/>
              </a:rPr>
              <a:t>Requena y Nauta.</a:t>
            </a:r>
            <a:endParaRPr lang="es-ES" sz="1500" b="1" dirty="0">
              <a:latin typeface="Arial" panose="020B0604020202020204" pitchFamily="34" charset="0"/>
              <a:cs typeface="Arial" panose="020B0604020202020204" pitchFamily="34" charset="0"/>
            </a:endParaRPr>
          </a:p>
          <a:p>
            <a:pPr algn="just"/>
            <a:r>
              <a:rPr lang="es-ES" sz="1500" b="1" dirty="0" smtClean="0">
                <a:latin typeface="Arial" panose="020B0604020202020204" pitchFamily="34" charset="0"/>
                <a:cs typeface="Arial" panose="020B0604020202020204" pitchFamily="34" charset="0"/>
              </a:rPr>
              <a:t>La </a:t>
            </a:r>
            <a:r>
              <a:rPr lang="es-ES" sz="1500" b="1" dirty="0">
                <a:latin typeface="Arial" panose="020B0604020202020204" pitchFamily="34" charset="0"/>
                <a:cs typeface="Arial" panose="020B0604020202020204" pitchFamily="34" charset="0"/>
              </a:rPr>
              <a:t>mayor cantidad de Tuberculosis, corresponden </a:t>
            </a:r>
            <a:r>
              <a:rPr lang="es-ES" sz="1500" b="1" dirty="0" smtClean="0">
                <a:latin typeface="Arial" panose="020B0604020202020204" pitchFamily="34" charset="0"/>
                <a:cs typeface="Arial" panose="020B0604020202020204" pitchFamily="34" charset="0"/>
              </a:rPr>
              <a:t>a </a:t>
            </a:r>
            <a:r>
              <a:rPr lang="es-ES" sz="1500" b="1" u="sng" dirty="0">
                <a:latin typeface="Arial" panose="020B0604020202020204" pitchFamily="34" charset="0"/>
                <a:cs typeface="Arial" panose="020B0604020202020204" pitchFamily="34" charset="0"/>
              </a:rPr>
              <a:t>TBC Pulmonar con confirmación Bacteriológica </a:t>
            </a:r>
            <a:r>
              <a:rPr lang="es-ES" sz="1500" b="1" dirty="0" smtClean="0">
                <a:solidFill>
                  <a:srgbClr val="FF0000"/>
                </a:solidFill>
                <a:latin typeface="Arial" panose="020B0604020202020204" pitchFamily="34" charset="0"/>
                <a:cs typeface="Arial" panose="020B0604020202020204" pitchFamily="34" charset="0"/>
              </a:rPr>
              <a:t>329 </a:t>
            </a:r>
            <a:r>
              <a:rPr lang="es-ES" sz="1500" b="1" dirty="0">
                <a:solidFill>
                  <a:srgbClr val="FF0000"/>
                </a:solidFill>
                <a:latin typeface="Arial" panose="020B0604020202020204" pitchFamily="34" charset="0"/>
                <a:cs typeface="Arial" panose="020B0604020202020204" pitchFamily="34" charset="0"/>
              </a:rPr>
              <a:t>(</a:t>
            </a:r>
            <a:r>
              <a:rPr lang="es-ES" sz="1500" b="1" dirty="0" smtClean="0">
                <a:solidFill>
                  <a:srgbClr val="FF0000"/>
                </a:solidFill>
                <a:latin typeface="Arial" panose="020B0604020202020204" pitchFamily="34" charset="0"/>
                <a:cs typeface="Arial" panose="020B0604020202020204" pitchFamily="34" charset="0"/>
              </a:rPr>
              <a:t>59.93%); </a:t>
            </a:r>
            <a:r>
              <a:rPr lang="es-ES" sz="1500" b="1" dirty="0">
                <a:latin typeface="Arial" panose="020B0604020202020204" pitchFamily="34" charset="0"/>
                <a:cs typeface="Arial" panose="020B0604020202020204" pitchFamily="34" charset="0"/>
              </a:rPr>
              <a:t>TBC Pulmonar sin confirmación bacteriológica con </a:t>
            </a:r>
            <a:r>
              <a:rPr lang="es-ES" sz="1500" b="1" dirty="0" smtClean="0">
                <a:latin typeface="Arial" panose="020B0604020202020204" pitchFamily="34" charset="0"/>
                <a:cs typeface="Arial" panose="020B0604020202020204" pitchFamily="34" charset="0"/>
              </a:rPr>
              <a:t>170 </a:t>
            </a:r>
            <a:r>
              <a:rPr lang="es-ES" sz="1500" b="1" dirty="0">
                <a:latin typeface="Arial" panose="020B0604020202020204" pitchFamily="34" charset="0"/>
                <a:cs typeface="Arial" panose="020B0604020202020204" pitchFamily="34" charset="0"/>
              </a:rPr>
              <a:t>(</a:t>
            </a:r>
            <a:r>
              <a:rPr lang="es-ES" sz="1500" b="1" dirty="0" smtClean="0">
                <a:latin typeface="Arial" panose="020B0604020202020204" pitchFamily="34" charset="0"/>
                <a:cs typeface="Arial" panose="020B0604020202020204" pitchFamily="34" charset="0"/>
              </a:rPr>
              <a:t>30.97%) </a:t>
            </a:r>
            <a:r>
              <a:rPr lang="es-ES" sz="1500" b="1" dirty="0">
                <a:latin typeface="Arial" panose="020B0604020202020204" pitchFamily="34" charset="0"/>
                <a:cs typeface="Arial" panose="020B0604020202020204" pitchFamily="34" charset="0"/>
              </a:rPr>
              <a:t>y TBC </a:t>
            </a:r>
            <a:r>
              <a:rPr lang="es-ES" sz="1500" b="1" dirty="0" err="1">
                <a:latin typeface="Arial" panose="020B0604020202020204" pitchFamily="34" charset="0"/>
                <a:cs typeface="Arial" panose="020B0604020202020204" pitchFamily="34" charset="0"/>
              </a:rPr>
              <a:t>Extrapulmonar</a:t>
            </a:r>
            <a:r>
              <a:rPr lang="es-ES" sz="1500" b="1" dirty="0">
                <a:latin typeface="Arial" panose="020B0604020202020204" pitchFamily="34" charset="0"/>
                <a:cs typeface="Arial" panose="020B0604020202020204" pitchFamily="34" charset="0"/>
              </a:rPr>
              <a:t> </a:t>
            </a:r>
            <a:r>
              <a:rPr lang="es-ES" sz="1500" b="1" dirty="0" smtClean="0">
                <a:latin typeface="Arial" panose="020B0604020202020204" pitchFamily="34" charset="0"/>
                <a:cs typeface="Arial" panose="020B0604020202020204" pitchFamily="34" charset="0"/>
              </a:rPr>
              <a:t>45 </a:t>
            </a:r>
            <a:r>
              <a:rPr lang="es-ES" sz="1500" b="1" dirty="0">
                <a:latin typeface="Arial" panose="020B0604020202020204" pitchFamily="34" charset="0"/>
                <a:cs typeface="Arial" panose="020B0604020202020204" pitchFamily="34" charset="0"/>
              </a:rPr>
              <a:t>(</a:t>
            </a:r>
            <a:r>
              <a:rPr lang="es-ES" sz="1500" b="1" dirty="0" smtClean="0">
                <a:latin typeface="Arial" panose="020B0604020202020204" pitchFamily="34" charset="0"/>
                <a:cs typeface="Arial" panose="020B0604020202020204" pitchFamily="34" charset="0"/>
              </a:rPr>
              <a:t>8.20%). </a:t>
            </a:r>
            <a:r>
              <a:rPr lang="es-ES" sz="1500" b="1" dirty="0">
                <a:latin typeface="Arial" panose="020B0604020202020204" pitchFamily="34" charset="0"/>
                <a:cs typeface="Arial" panose="020B0604020202020204" pitchFamily="34" charset="0"/>
              </a:rPr>
              <a:t>Se reporta </a:t>
            </a:r>
            <a:r>
              <a:rPr lang="es-ES" sz="1500" b="1" dirty="0" smtClean="0">
                <a:latin typeface="Arial" panose="020B0604020202020204" pitchFamily="34" charset="0"/>
                <a:cs typeface="Arial" panose="020B0604020202020204" pitchFamily="34" charset="0"/>
              </a:rPr>
              <a:t>27 </a:t>
            </a:r>
            <a:r>
              <a:rPr lang="es-ES" sz="1500" b="1" dirty="0">
                <a:latin typeface="Arial" panose="020B0604020202020204" pitchFamily="34" charset="0"/>
                <a:cs typeface="Arial" panose="020B0604020202020204" pitchFamily="34" charset="0"/>
              </a:rPr>
              <a:t>fallecidos por este daño. </a:t>
            </a:r>
            <a:endParaRPr lang="es-PE" sz="1500" b="1"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2"/>
          <a:stretch>
            <a:fillRect/>
          </a:stretch>
        </p:blipFill>
        <p:spPr>
          <a:xfrm>
            <a:off x="1121874" y="987876"/>
            <a:ext cx="7499086" cy="5632311"/>
          </a:xfrm>
          <a:prstGeom prst="rect">
            <a:avLst/>
          </a:prstGeom>
        </p:spPr>
      </p:pic>
    </p:spTree>
    <p:extLst>
      <p:ext uri="{BB962C8B-B14F-4D97-AF65-F5344CB8AC3E}">
        <p14:creationId xmlns:p14="http://schemas.microsoft.com/office/powerpoint/2010/main" val="40762016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CE1B714-3A23-4E5F-B23B-4E0C56CA2D87}"/>
              </a:ext>
            </a:extLst>
          </p:cNvPr>
          <p:cNvSpPr>
            <a:spLocks noGrp="1"/>
          </p:cNvSpPr>
          <p:nvPr>
            <p:ph type="ctrTitle"/>
          </p:nvPr>
        </p:nvSpPr>
        <p:spPr>
          <a:xfrm>
            <a:off x="4941288" y="2568205"/>
            <a:ext cx="6753613" cy="874694"/>
          </a:xfrm>
        </p:spPr>
        <p:txBody>
          <a:bodyPr vert="horz" lIns="87105" tIns="43552" rIns="87105" bIns="43552" rtlCol="0" anchor="b">
            <a:noAutofit/>
          </a:bodyPr>
          <a:lstStyle/>
          <a:p>
            <a:pPr algn="ctr"/>
            <a:r>
              <a:rPr lang="es-MX" sz="5144" b="1" dirty="0">
                <a:solidFill>
                  <a:srgbClr val="002060"/>
                </a:solidFill>
                <a:latin typeface="Algerian" panose="04020705040A02060702" pitchFamily="82" charset="0"/>
              </a:rPr>
              <a:t>MUERTEs MATERNAs</a:t>
            </a:r>
          </a:p>
        </p:txBody>
      </p:sp>
      <p:pic>
        <p:nvPicPr>
          <p:cNvPr id="3" name="Imagen 2">
            <a:extLst>
              <a:ext uri="{FF2B5EF4-FFF2-40B4-BE49-F238E27FC236}">
                <a16:creationId xmlns:a16="http://schemas.microsoft.com/office/drawing/2014/main" id="{75C9AC5D-AA26-435F-9C18-E27A991629D6}"/>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399980" y="1437647"/>
            <a:ext cx="3665247" cy="3982707"/>
          </a:xfrm>
          <a:prstGeom prst="rect">
            <a:avLst/>
          </a:prstGeom>
          <a:blipFill>
            <a:blip r:embed="rId3">
              <a:lum bright="70000" contrast="-70000"/>
            </a:blip>
            <a:tile tx="0" ty="0" sx="100000" sy="100000" flip="none" algn="tl"/>
          </a:blipFill>
        </p:spPr>
      </p:pic>
    </p:spTree>
    <p:extLst>
      <p:ext uri="{BB962C8B-B14F-4D97-AF65-F5344CB8AC3E}">
        <p14:creationId xmlns:p14="http://schemas.microsoft.com/office/powerpoint/2010/main" val="26234947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6E798EB-8B1F-4F9C-9BE4-BD41A81B47A1}"/>
              </a:ext>
            </a:extLst>
          </p:cNvPr>
          <p:cNvSpPr txBox="1"/>
          <p:nvPr/>
        </p:nvSpPr>
        <p:spPr>
          <a:xfrm>
            <a:off x="46892" y="71069"/>
            <a:ext cx="12072730" cy="769441"/>
          </a:xfrm>
          <a:prstGeom prst="rect">
            <a:avLst/>
          </a:prstGeom>
          <a:solidFill>
            <a:schemeClr val="accent4">
              <a:lumMod val="40000"/>
              <a:lumOff val="60000"/>
            </a:schemeClr>
          </a:solidFill>
        </p:spPr>
        <p:txBody>
          <a:bodyPr wrap="square">
            <a:spAutoFit/>
          </a:bodyPr>
          <a:lstStyle/>
          <a:p>
            <a:pPr algn="ctr"/>
            <a:r>
              <a:rPr kumimoji="0" lang="es-PE" sz="2200" b="1" i="0" u="none" strike="noStrike" cap="none" normalizeH="0" baseline="0" dirty="0">
                <a:ln>
                  <a:noFill/>
                </a:ln>
                <a:solidFill>
                  <a:schemeClr val="tx1"/>
                </a:solidFill>
                <a:effectLst/>
                <a:latin typeface="Arial" panose="020B0604020202020204" pitchFamily="34" charset="0"/>
              </a:rPr>
              <a:t>Número de Muertes Maternas según </a:t>
            </a:r>
            <a:r>
              <a:rPr kumimoji="0" lang="es-PE" sz="2200" b="1" i="0" u="none" strike="noStrike" cap="none" normalizeH="0" baseline="0" dirty="0">
                <a:ln>
                  <a:noFill/>
                </a:ln>
                <a:solidFill>
                  <a:srgbClr val="FF0000"/>
                </a:solidFill>
                <a:effectLst/>
                <a:latin typeface="Arial" panose="020B0604020202020204" pitchFamily="34" charset="0"/>
              </a:rPr>
              <a:t>OCURRENCIAS</a:t>
            </a:r>
            <a:r>
              <a:rPr kumimoji="0" lang="es-PE" sz="2200" b="1" i="0" u="none" strike="noStrike" cap="none" normalizeH="0" baseline="0" dirty="0">
                <a:ln>
                  <a:noFill/>
                </a:ln>
                <a:solidFill>
                  <a:schemeClr val="tx1"/>
                </a:solidFill>
                <a:effectLst/>
                <a:latin typeface="Arial" panose="020B0604020202020204" pitchFamily="34" charset="0"/>
              </a:rPr>
              <a:t> y clasificación final </a:t>
            </a:r>
            <a:r>
              <a:rPr lang="es-PE" sz="2200" b="1" dirty="0">
                <a:latin typeface="Arial" panose="020B0604020202020204" pitchFamily="34" charset="0"/>
              </a:rPr>
              <a:t>(</a:t>
            </a:r>
            <a:r>
              <a:rPr lang="es-PE" sz="2200" b="1" dirty="0">
                <a:solidFill>
                  <a:srgbClr val="FF0000"/>
                </a:solidFill>
                <a:latin typeface="Arial" panose="020B0604020202020204" pitchFamily="34" charset="0"/>
              </a:rPr>
              <a:t>Directa, Indirecta</a:t>
            </a:r>
            <a:r>
              <a:rPr lang="es-PE" sz="2200" b="1" dirty="0">
                <a:latin typeface="Arial" panose="020B0604020202020204" pitchFamily="34" charset="0"/>
              </a:rPr>
              <a:t>)-R</a:t>
            </a:r>
            <a:r>
              <a:rPr kumimoji="0" lang="es-PE" sz="2200" b="1" i="0" u="none" strike="noStrike" cap="none" normalizeH="0" baseline="0" dirty="0">
                <a:ln>
                  <a:noFill/>
                </a:ln>
                <a:solidFill>
                  <a:schemeClr val="tx1"/>
                </a:solidFill>
                <a:effectLst/>
                <a:latin typeface="Arial" panose="020B0604020202020204" pitchFamily="34" charset="0"/>
              </a:rPr>
              <a:t>egión </a:t>
            </a:r>
            <a:r>
              <a:rPr lang="es-PE" sz="2200" b="1" dirty="0">
                <a:latin typeface="Arial" panose="020B0604020202020204" pitchFamily="34" charset="0"/>
              </a:rPr>
              <a:t>Loreto.</a:t>
            </a:r>
            <a:r>
              <a:rPr kumimoji="0" lang="es-PE" sz="2200" b="1" i="0" u="none" strike="noStrike" cap="none" normalizeH="0" baseline="0" dirty="0">
                <a:ln>
                  <a:noFill/>
                </a:ln>
                <a:solidFill>
                  <a:schemeClr val="tx1"/>
                </a:solidFill>
                <a:effectLst/>
                <a:latin typeface="Arial" panose="020B0604020202020204" pitchFamily="34" charset="0"/>
              </a:rPr>
              <a:t> 2017 al 2024* (</a:t>
            </a:r>
            <a:r>
              <a:rPr lang="es-PE" sz="2200" b="1" dirty="0">
                <a:latin typeface="Arial" panose="020B0604020202020204" pitchFamily="34" charset="0"/>
              </a:rPr>
              <a:t>al 06 de Agosto).</a:t>
            </a:r>
            <a:endParaRPr lang="es-ES" sz="2200" dirty="0"/>
          </a:p>
        </p:txBody>
      </p:sp>
      <p:sp>
        <p:nvSpPr>
          <p:cNvPr id="7" name="Text Box 3">
            <a:extLst>
              <a:ext uri="{FF2B5EF4-FFF2-40B4-BE49-F238E27FC236}">
                <a16:creationId xmlns:a16="http://schemas.microsoft.com/office/drawing/2014/main" id="{31C260D2-531F-4859-8A52-C7DCB9BDB3A9}"/>
              </a:ext>
            </a:extLst>
          </p:cNvPr>
          <p:cNvSpPr txBox="1">
            <a:spLocks noChangeArrowheads="1"/>
          </p:cNvSpPr>
          <p:nvPr/>
        </p:nvSpPr>
        <p:spPr bwMode="auto">
          <a:xfrm>
            <a:off x="41439" y="5525958"/>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9" name="CuadroTexto 8">
            <a:extLst>
              <a:ext uri="{FF2B5EF4-FFF2-40B4-BE49-F238E27FC236}">
                <a16:creationId xmlns:a16="http://schemas.microsoft.com/office/drawing/2014/main" id="{908CF742-2068-44F8-B982-10DCC488223F}"/>
              </a:ext>
            </a:extLst>
          </p:cNvPr>
          <p:cNvSpPr txBox="1"/>
          <p:nvPr/>
        </p:nvSpPr>
        <p:spPr>
          <a:xfrm>
            <a:off x="72887" y="5838032"/>
            <a:ext cx="11999843" cy="933589"/>
          </a:xfrm>
          <a:prstGeom prst="rect">
            <a:avLst/>
          </a:prstGeom>
          <a:noFill/>
          <a:ln>
            <a:solidFill>
              <a:schemeClr val="accent1"/>
            </a:solidFill>
          </a:ln>
        </p:spPr>
        <p:txBody>
          <a:bodyPr wrap="square">
            <a:spAutoFit/>
          </a:bodyPr>
          <a:lstStyle/>
          <a:p>
            <a:pPr marL="0" marR="0" lvl="0" indent="0" algn="just" defTabSz="914400" rtl="0" eaLnBrk="0" fontAlgn="base" latinLnBrk="0" hangingPunct="0">
              <a:lnSpc>
                <a:spcPct val="100000"/>
              </a:lnSpc>
              <a:spcBef>
                <a:spcPct val="0"/>
              </a:spcBef>
              <a:spcAft>
                <a:spcPts val="800"/>
              </a:spcAft>
              <a:buClrTx/>
              <a:buSzTx/>
              <a:buFontTx/>
              <a:buNone/>
              <a:tabLst/>
            </a:pPr>
            <a:r>
              <a:rPr lang="es-PE" sz="1600" dirty="0">
                <a:latin typeface="Arial" panose="020B0604020202020204" pitchFamily="34" charset="0"/>
              </a:rPr>
              <a:t>En el 2023 se han notificado 23 muertes maternas según </a:t>
            </a:r>
            <a:r>
              <a:rPr lang="es-PE" sz="1600" b="1" dirty="0">
                <a:latin typeface="Arial" panose="020B0604020202020204" pitchFamily="34" charset="0"/>
              </a:rPr>
              <a:t>OCURRENCIA</a:t>
            </a:r>
            <a:r>
              <a:rPr lang="es-PE" sz="1600" dirty="0">
                <a:latin typeface="Arial" panose="020B0604020202020204" pitchFamily="34" charset="0"/>
              </a:rPr>
              <a:t>, 15 (Directas), 8 (Indirectas).</a:t>
            </a:r>
          </a:p>
          <a:p>
            <a:pPr marL="0" marR="0" lvl="0" indent="0" algn="just" defTabSz="914400" rtl="0" eaLnBrk="0" fontAlgn="base" latinLnBrk="0" hangingPunct="0">
              <a:lnSpc>
                <a:spcPct val="100000"/>
              </a:lnSpc>
              <a:spcBef>
                <a:spcPct val="0"/>
              </a:spcBef>
              <a:spcAft>
                <a:spcPts val="800"/>
              </a:spcAft>
              <a:buClrTx/>
              <a:buSzTx/>
              <a:buFontTx/>
              <a:buNone/>
              <a:tabLst/>
            </a:pPr>
            <a:r>
              <a:rPr kumimoji="0" lang="es-PE" sz="1600" b="1" i="0" u="none" strike="noStrike" cap="none" normalizeH="0" baseline="0" dirty="0">
                <a:ln>
                  <a:noFill/>
                </a:ln>
                <a:effectLst/>
                <a:latin typeface="Arial" panose="020B0604020202020204" pitchFamily="34" charset="0"/>
              </a:rPr>
              <a:t>En el 2024 Hasta el 27 de julio, se han notificado 11 muertes maternas: (07 Directas y 04 Indirecta), todas OCURRIDAS en la Región Loreto, </a:t>
            </a:r>
          </a:p>
        </p:txBody>
      </p:sp>
      <p:cxnSp>
        <p:nvCxnSpPr>
          <p:cNvPr id="6" name="Conector recto 5">
            <a:extLst>
              <a:ext uri="{FF2B5EF4-FFF2-40B4-BE49-F238E27FC236}">
                <a16:creationId xmlns:a16="http://schemas.microsoft.com/office/drawing/2014/main" id="{BEFA66C7-3EF6-445A-BD74-97D7C2EA11E6}"/>
              </a:ext>
            </a:extLst>
          </p:cNvPr>
          <p:cNvCxnSpPr>
            <a:cxnSpLocks/>
          </p:cNvCxnSpPr>
          <p:nvPr/>
        </p:nvCxnSpPr>
        <p:spPr>
          <a:xfrm>
            <a:off x="10420922" y="1075428"/>
            <a:ext cx="0" cy="4082726"/>
          </a:xfrm>
          <a:prstGeom prst="line">
            <a:avLst/>
          </a:prstGeom>
          <a:ln w="28575">
            <a:solidFill>
              <a:srgbClr val="FF0000"/>
            </a:solidFill>
            <a:prstDash val="lgDash"/>
          </a:ln>
        </p:spPr>
        <p:style>
          <a:lnRef idx="1">
            <a:schemeClr val="accent2"/>
          </a:lnRef>
          <a:fillRef idx="0">
            <a:schemeClr val="accent2"/>
          </a:fillRef>
          <a:effectRef idx="0">
            <a:schemeClr val="accent2"/>
          </a:effectRef>
          <a:fontRef idx="minor">
            <a:schemeClr val="tx1"/>
          </a:fontRef>
        </p:style>
      </p:cxnSp>
      <p:sp>
        <p:nvSpPr>
          <p:cNvPr id="10" name="Elipse 9">
            <a:extLst>
              <a:ext uri="{FF2B5EF4-FFF2-40B4-BE49-F238E27FC236}">
                <a16:creationId xmlns:a16="http://schemas.microsoft.com/office/drawing/2014/main" id="{01F287AC-40B2-449B-904F-5DF30DD23AE7}"/>
              </a:ext>
            </a:extLst>
          </p:cNvPr>
          <p:cNvSpPr/>
          <p:nvPr/>
        </p:nvSpPr>
        <p:spPr>
          <a:xfrm>
            <a:off x="11086141" y="3906127"/>
            <a:ext cx="529835" cy="5295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C9C2ECE9-89B5-0198-895D-EE8904FBEB33}"/>
              </a:ext>
            </a:extLst>
          </p:cNvPr>
          <p:cNvPicPr>
            <a:picLocks noChangeAspect="1"/>
          </p:cNvPicPr>
          <p:nvPr/>
        </p:nvPicPr>
        <p:blipFill>
          <a:blip r:embed="rId3"/>
          <a:stretch>
            <a:fillRect/>
          </a:stretch>
        </p:blipFill>
        <p:spPr>
          <a:xfrm>
            <a:off x="0" y="890289"/>
            <a:ext cx="12072730" cy="4612223"/>
          </a:xfrm>
          <a:prstGeom prst="rect">
            <a:avLst/>
          </a:prstGeom>
          <a:ln>
            <a:solidFill>
              <a:schemeClr val="tx1"/>
            </a:solidFill>
          </a:ln>
        </p:spPr>
      </p:pic>
    </p:spTree>
    <p:extLst>
      <p:ext uri="{BB962C8B-B14F-4D97-AF65-F5344CB8AC3E}">
        <p14:creationId xmlns:p14="http://schemas.microsoft.com/office/powerpoint/2010/main" val="3594659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D269624-9AEA-17BE-839C-03521A906459}"/>
              </a:ext>
            </a:extLst>
          </p:cNvPr>
          <p:cNvPicPr>
            <a:picLocks noChangeAspect="1"/>
          </p:cNvPicPr>
          <p:nvPr/>
        </p:nvPicPr>
        <p:blipFill>
          <a:blip r:embed="rId3"/>
          <a:stretch>
            <a:fillRect/>
          </a:stretch>
        </p:blipFill>
        <p:spPr>
          <a:xfrm>
            <a:off x="162440" y="911141"/>
            <a:ext cx="11867118" cy="4543134"/>
          </a:xfrm>
          <a:prstGeom prst="rect">
            <a:avLst/>
          </a:prstGeom>
          <a:ln>
            <a:solidFill>
              <a:schemeClr val="tx1"/>
            </a:solidFill>
          </a:ln>
        </p:spPr>
      </p:pic>
      <p:sp>
        <p:nvSpPr>
          <p:cNvPr id="8" name="CuadroTexto 7">
            <a:extLst>
              <a:ext uri="{FF2B5EF4-FFF2-40B4-BE49-F238E27FC236}">
                <a16:creationId xmlns:a16="http://schemas.microsoft.com/office/drawing/2014/main" id="{86E798EB-8B1F-4F9C-9BE4-BD41A81B47A1}"/>
              </a:ext>
            </a:extLst>
          </p:cNvPr>
          <p:cNvSpPr txBox="1"/>
          <p:nvPr/>
        </p:nvSpPr>
        <p:spPr>
          <a:xfrm>
            <a:off x="42689" y="59639"/>
            <a:ext cx="12030041" cy="769441"/>
          </a:xfrm>
          <a:prstGeom prst="rect">
            <a:avLst/>
          </a:prstGeom>
          <a:solidFill>
            <a:schemeClr val="accent2">
              <a:lumMod val="20000"/>
              <a:lumOff val="80000"/>
            </a:schemeClr>
          </a:solidFill>
          <a:ln>
            <a:solidFill>
              <a:schemeClr val="tx1"/>
            </a:solidFill>
          </a:ln>
        </p:spPr>
        <p:txBody>
          <a:bodyPr wrap="square">
            <a:spAutoFit/>
          </a:bodyPr>
          <a:lstStyle/>
          <a:p>
            <a:pPr algn="ctr"/>
            <a:r>
              <a:rPr kumimoji="0" lang="es-PE" sz="2200" b="1" i="0" u="none" strike="noStrike" cap="none" normalizeH="0" baseline="0" dirty="0">
                <a:ln>
                  <a:noFill/>
                </a:ln>
                <a:solidFill>
                  <a:schemeClr val="tx1"/>
                </a:solidFill>
                <a:effectLst/>
                <a:latin typeface="Arial" panose="020B0604020202020204" pitchFamily="34" charset="0"/>
              </a:rPr>
              <a:t>Número de Muertes Maternas </a:t>
            </a:r>
            <a:r>
              <a:rPr kumimoji="0" lang="es-PE" sz="2200" b="1" i="0" u="none" strike="noStrike" cap="none" normalizeH="0" baseline="0" dirty="0">
                <a:ln>
                  <a:noFill/>
                </a:ln>
                <a:solidFill>
                  <a:srgbClr val="FF0000"/>
                </a:solidFill>
                <a:effectLst/>
                <a:latin typeface="Arial" panose="020B0604020202020204" pitchFamily="34" charset="0"/>
              </a:rPr>
              <a:t>Directas</a:t>
            </a:r>
            <a:r>
              <a:rPr lang="es-PE" sz="2200" b="1" dirty="0">
                <a:solidFill>
                  <a:srgbClr val="FF0000"/>
                </a:solidFill>
                <a:latin typeface="Arial" panose="020B0604020202020204" pitchFamily="34" charset="0"/>
              </a:rPr>
              <a:t> e</a:t>
            </a:r>
            <a:r>
              <a:rPr kumimoji="0" lang="es-PE" sz="2200" b="1" i="0" u="none" strike="noStrike" cap="none" normalizeH="0" baseline="0" dirty="0">
                <a:ln>
                  <a:noFill/>
                </a:ln>
                <a:solidFill>
                  <a:srgbClr val="FF0000"/>
                </a:solidFill>
                <a:effectLst/>
                <a:latin typeface="Arial" panose="020B0604020202020204" pitchFamily="34" charset="0"/>
              </a:rPr>
              <a:t> Indirectas </a:t>
            </a:r>
            <a:r>
              <a:rPr kumimoji="0" lang="es-PE" sz="2200" b="1" i="0" u="none" strike="noStrike" cap="none" normalizeH="0" baseline="0" dirty="0">
                <a:ln>
                  <a:noFill/>
                </a:ln>
                <a:solidFill>
                  <a:schemeClr val="tx1"/>
                </a:solidFill>
                <a:effectLst/>
                <a:latin typeface="Arial" panose="020B0604020202020204" pitchFamily="34" charset="0"/>
              </a:rPr>
              <a:t>según meses, </a:t>
            </a:r>
            <a:r>
              <a:rPr kumimoji="0" lang="es-PE" sz="2200" b="1" i="0" u="none" strike="noStrike" cap="none" normalizeH="0" baseline="0" dirty="0">
                <a:ln>
                  <a:noFill/>
                </a:ln>
                <a:solidFill>
                  <a:srgbClr val="0070C0"/>
                </a:solidFill>
                <a:effectLst/>
                <a:latin typeface="Arial" panose="020B0604020202020204" pitchFamily="34" charset="0"/>
              </a:rPr>
              <a:t>Ocurridas</a:t>
            </a:r>
            <a:r>
              <a:rPr kumimoji="0" lang="es-PE" sz="2200" b="1" i="0" u="none" strike="noStrike" cap="none" normalizeH="0" baseline="0" dirty="0">
                <a:ln>
                  <a:noFill/>
                </a:ln>
                <a:solidFill>
                  <a:schemeClr val="tx1"/>
                </a:solidFill>
                <a:effectLst/>
                <a:latin typeface="Arial" panose="020B0604020202020204" pitchFamily="34" charset="0"/>
              </a:rPr>
              <a:t> en la región Loreto. 2023-2024* (hasta el 06 de agosto)</a:t>
            </a:r>
            <a:r>
              <a:rPr lang="es-PE" sz="2200" b="1" dirty="0">
                <a:latin typeface="Arial" panose="020B0604020202020204" pitchFamily="34" charset="0"/>
              </a:rPr>
              <a:t>.</a:t>
            </a:r>
            <a:endParaRPr lang="es-ES" sz="2200" dirty="0"/>
          </a:p>
        </p:txBody>
      </p:sp>
      <p:sp>
        <p:nvSpPr>
          <p:cNvPr id="7" name="Text Box 3">
            <a:extLst>
              <a:ext uri="{FF2B5EF4-FFF2-40B4-BE49-F238E27FC236}">
                <a16:creationId xmlns:a16="http://schemas.microsoft.com/office/drawing/2014/main" id="{31C260D2-531F-4859-8A52-C7DCB9BDB3A9}"/>
              </a:ext>
            </a:extLst>
          </p:cNvPr>
          <p:cNvSpPr txBox="1">
            <a:spLocks noChangeArrowheads="1"/>
          </p:cNvSpPr>
          <p:nvPr/>
        </p:nvSpPr>
        <p:spPr bwMode="auto">
          <a:xfrm>
            <a:off x="162440" y="5419106"/>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9" name="CuadroTexto 8">
            <a:extLst>
              <a:ext uri="{FF2B5EF4-FFF2-40B4-BE49-F238E27FC236}">
                <a16:creationId xmlns:a16="http://schemas.microsoft.com/office/drawing/2014/main" id="{908CF742-2068-44F8-B982-10DCC488223F}"/>
              </a:ext>
            </a:extLst>
          </p:cNvPr>
          <p:cNvSpPr txBox="1"/>
          <p:nvPr/>
        </p:nvSpPr>
        <p:spPr>
          <a:xfrm>
            <a:off x="124750" y="5709305"/>
            <a:ext cx="11867118" cy="1025922"/>
          </a:xfrm>
          <a:prstGeom prst="rect">
            <a:avLst/>
          </a:prstGeom>
          <a:noFill/>
          <a:ln>
            <a:solidFill>
              <a:schemeClr val="accent1"/>
            </a:solidFill>
          </a:ln>
        </p:spPr>
        <p:txBody>
          <a:bodyPr wrap="square">
            <a:spAutoFit/>
          </a:bodyPr>
          <a:lstStyle/>
          <a:p>
            <a:pPr marL="0" marR="0" lvl="0" indent="0" algn="just" defTabSz="914400" rtl="0" eaLnBrk="0" fontAlgn="base" latinLnBrk="0" hangingPunct="0">
              <a:lnSpc>
                <a:spcPct val="100000"/>
              </a:lnSpc>
              <a:spcBef>
                <a:spcPct val="0"/>
              </a:spcBef>
              <a:spcAft>
                <a:spcPts val="800"/>
              </a:spcAft>
              <a:buClrTx/>
              <a:buSzTx/>
              <a:buFontTx/>
              <a:buNone/>
              <a:tabLst/>
            </a:pPr>
            <a:r>
              <a:rPr lang="es-PE" dirty="0">
                <a:latin typeface="Arial" panose="020B0604020202020204" pitchFamily="34" charset="0"/>
              </a:rPr>
              <a:t>En el 2023, entre los meses de Enero a Agosto, se reportaron 12 muertes maternas, 9 (Directas) y  3 (Indirectas).</a:t>
            </a:r>
            <a:r>
              <a:rPr lang="es-PE" b="1" dirty="0">
                <a:latin typeface="Arial" panose="020B0604020202020204" pitchFamily="34" charset="0"/>
              </a:rPr>
              <a:t> </a:t>
            </a:r>
          </a:p>
          <a:p>
            <a:pPr marL="0" marR="0" lvl="0" indent="0" algn="just" defTabSz="914400" rtl="0" eaLnBrk="0" fontAlgn="base" latinLnBrk="0" hangingPunct="0">
              <a:lnSpc>
                <a:spcPct val="100000"/>
              </a:lnSpc>
              <a:spcBef>
                <a:spcPct val="0"/>
              </a:spcBef>
              <a:spcAft>
                <a:spcPts val="800"/>
              </a:spcAft>
              <a:buClrTx/>
              <a:buSzTx/>
              <a:buFontTx/>
              <a:buNone/>
              <a:tabLst/>
            </a:pPr>
            <a:r>
              <a:rPr lang="es-PE" b="1" dirty="0">
                <a:latin typeface="Arial" panose="020B0604020202020204" pitchFamily="34" charset="0"/>
              </a:rPr>
              <a:t>En el 2024 hasta el 06 de agosto, ocurrieron 11 muertes maternas: 07 Muertes Maternas Directas y 04 muertes maternas Indirectas.</a:t>
            </a:r>
          </a:p>
        </p:txBody>
      </p:sp>
      <p:cxnSp>
        <p:nvCxnSpPr>
          <p:cNvPr id="10" name="Conector recto 9">
            <a:extLst>
              <a:ext uri="{FF2B5EF4-FFF2-40B4-BE49-F238E27FC236}">
                <a16:creationId xmlns:a16="http://schemas.microsoft.com/office/drawing/2014/main" id="{803FFE34-17F5-48B5-8582-478EAB4E0C39}"/>
              </a:ext>
            </a:extLst>
          </p:cNvPr>
          <p:cNvCxnSpPr>
            <a:cxnSpLocks/>
          </p:cNvCxnSpPr>
          <p:nvPr/>
        </p:nvCxnSpPr>
        <p:spPr>
          <a:xfrm>
            <a:off x="5048655" y="1445666"/>
            <a:ext cx="0" cy="3120349"/>
          </a:xfrm>
          <a:prstGeom prst="line">
            <a:avLst/>
          </a:prstGeom>
          <a:ln w="57150">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11" name="Flecha: hacia abajo 10">
            <a:extLst>
              <a:ext uri="{FF2B5EF4-FFF2-40B4-BE49-F238E27FC236}">
                <a16:creationId xmlns:a16="http://schemas.microsoft.com/office/drawing/2014/main" id="{1B1533BB-0F40-440F-B7A5-8DDFC7C89890}"/>
              </a:ext>
            </a:extLst>
          </p:cNvPr>
          <p:cNvSpPr/>
          <p:nvPr/>
        </p:nvSpPr>
        <p:spPr>
          <a:xfrm>
            <a:off x="3053047" y="2551964"/>
            <a:ext cx="1005835" cy="9486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Flecha: hacia abajo 11">
            <a:extLst>
              <a:ext uri="{FF2B5EF4-FFF2-40B4-BE49-F238E27FC236}">
                <a16:creationId xmlns:a16="http://schemas.microsoft.com/office/drawing/2014/main" id="{33B80C2A-648F-4156-87CD-D14D4F454A30}"/>
              </a:ext>
            </a:extLst>
          </p:cNvPr>
          <p:cNvSpPr/>
          <p:nvPr/>
        </p:nvSpPr>
        <p:spPr>
          <a:xfrm>
            <a:off x="9096436" y="2611611"/>
            <a:ext cx="1005835" cy="9486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Elipse 12">
            <a:extLst>
              <a:ext uri="{FF2B5EF4-FFF2-40B4-BE49-F238E27FC236}">
                <a16:creationId xmlns:a16="http://schemas.microsoft.com/office/drawing/2014/main" id="{4EDB1E16-CFD9-4EE4-AACF-D31F60CB6893}"/>
              </a:ext>
            </a:extLst>
          </p:cNvPr>
          <p:cNvSpPr/>
          <p:nvPr/>
        </p:nvSpPr>
        <p:spPr>
          <a:xfrm>
            <a:off x="3118420" y="1619426"/>
            <a:ext cx="845813" cy="7230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t>12</a:t>
            </a:r>
            <a:endParaRPr lang="es-MX" sz="2800" dirty="0"/>
          </a:p>
        </p:txBody>
      </p:sp>
      <p:sp>
        <p:nvSpPr>
          <p:cNvPr id="14" name="Elipse 13">
            <a:extLst>
              <a:ext uri="{FF2B5EF4-FFF2-40B4-BE49-F238E27FC236}">
                <a16:creationId xmlns:a16="http://schemas.microsoft.com/office/drawing/2014/main" id="{C86D6947-E47A-43DF-A848-C0784248F96F}"/>
              </a:ext>
            </a:extLst>
          </p:cNvPr>
          <p:cNvSpPr/>
          <p:nvPr/>
        </p:nvSpPr>
        <p:spPr>
          <a:xfrm>
            <a:off x="9185700" y="1671359"/>
            <a:ext cx="845813" cy="7230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t>11</a:t>
            </a:r>
            <a:endParaRPr lang="es-MX" sz="2800" dirty="0"/>
          </a:p>
        </p:txBody>
      </p:sp>
      <p:sp>
        <p:nvSpPr>
          <p:cNvPr id="15" name="CuadroTexto 14">
            <a:extLst>
              <a:ext uri="{FF2B5EF4-FFF2-40B4-BE49-F238E27FC236}">
                <a16:creationId xmlns:a16="http://schemas.microsoft.com/office/drawing/2014/main" id="{19DC2B21-2CDE-4F78-9F11-B7EB9B1ABDA1}"/>
              </a:ext>
            </a:extLst>
          </p:cNvPr>
          <p:cNvSpPr txBox="1"/>
          <p:nvPr/>
        </p:nvSpPr>
        <p:spPr>
          <a:xfrm>
            <a:off x="10228019" y="1848225"/>
            <a:ext cx="1005835" cy="369332"/>
          </a:xfrm>
          <a:prstGeom prst="rect">
            <a:avLst/>
          </a:prstGeom>
          <a:noFill/>
        </p:spPr>
        <p:txBody>
          <a:bodyPr wrap="square" rtlCol="0">
            <a:spAutoFit/>
          </a:bodyPr>
          <a:lstStyle/>
          <a:p>
            <a:pPr algn="ctr"/>
            <a:r>
              <a:rPr lang="es-ES" b="1" dirty="0"/>
              <a:t>2024</a:t>
            </a:r>
            <a:endParaRPr lang="es-MX" b="1" dirty="0"/>
          </a:p>
        </p:txBody>
      </p:sp>
      <p:cxnSp>
        <p:nvCxnSpPr>
          <p:cNvPr id="16" name="Conector recto 15">
            <a:extLst>
              <a:ext uri="{FF2B5EF4-FFF2-40B4-BE49-F238E27FC236}">
                <a16:creationId xmlns:a16="http://schemas.microsoft.com/office/drawing/2014/main" id="{A2CF0CBD-CA59-4E43-8576-4F5EE0ED6529}"/>
              </a:ext>
            </a:extLst>
          </p:cNvPr>
          <p:cNvCxnSpPr/>
          <p:nvPr/>
        </p:nvCxnSpPr>
        <p:spPr>
          <a:xfrm>
            <a:off x="7522697" y="1457389"/>
            <a:ext cx="0" cy="2948940"/>
          </a:xfrm>
          <a:prstGeom prst="line">
            <a:avLst/>
          </a:prstGeom>
          <a:ln w="57150">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8526ADBB-2AE5-B6DA-1383-C91692BF225A}"/>
              </a:ext>
            </a:extLst>
          </p:cNvPr>
          <p:cNvSpPr txBox="1"/>
          <p:nvPr/>
        </p:nvSpPr>
        <p:spPr>
          <a:xfrm>
            <a:off x="1384256" y="1784287"/>
            <a:ext cx="1005835" cy="369332"/>
          </a:xfrm>
          <a:prstGeom prst="rect">
            <a:avLst/>
          </a:prstGeom>
          <a:noFill/>
        </p:spPr>
        <p:txBody>
          <a:bodyPr wrap="square" rtlCol="0">
            <a:spAutoFit/>
          </a:bodyPr>
          <a:lstStyle/>
          <a:p>
            <a:pPr algn="ctr"/>
            <a:r>
              <a:rPr lang="es-ES" b="1" dirty="0"/>
              <a:t>2023</a:t>
            </a:r>
            <a:endParaRPr lang="es-MX" b="1" dirty="0"/>
          </a:p>
        </p:txBody>
      </p:sp>
    </p:spTree>
    <p:extLst>
      <p:ext uri="{BB962C8B-B14F-4D97-AF65-F5344CB8AC3E}">
        <p14:creationId xmlns:p14="http://schemas.microsoft.com/office/powerpoint/2010/main" val="27084615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6E798EB-8B1F-4F9C-9BE4-BD41A81B47A1}"/>
              </a:ext>
            </a:extLst>
          </p:cNvPr>
          <p:cNvSpPr txBox="1"/>
          <p:nvPr/>
        </p:nvSpPr>
        <p:spPr>
          <a:xfrm>
            <a:off x="0" y="59639"/>
            <a:ext cx="12192000" cy="830997"/>
          </a:xfrm>
          <a:prstGeom prst="rect">
            <a:avLst/>
          </a:prstGeom>
          <a:solidFill>
            <a:schemeClr val="accent2">
              <a:lumMod val="20000"/>
              <a:lumOff val="80000"/>
            </a:schemeClr>
          </a:solidFill>
          <a:ln>
            <a:solidFill>
              <a:srgbClr val="FF0000"/>
            </a:solidFill>
          </a:ln>
        </p:spPr>
        <p:txBody>
          <a:bodyPr wrap="square">
            <a:spAutoFit/>
          </a:bodyPr>
          <a:lstStyle/>
          <a:p>
            <a:pPr algn="ctr"/>
            <a:r>
              <a:rPr kumimoji="0" lang="es-PE" sz="2400" b="1" i="0" u="none" strike="noStrike" cap="none" normalizeH="0" baseline="0" dirty="0">
                <a:ln>
                  <a:noFill/>
                </a:ln>
                <a:solidFill>
                  <a:schemeClr val="tx1"/>
                </a:solidFill>
                <a:effectLst/>
                <a:latin typeface="Arial" panose="020B0604020202020204" pitchFamily="34" charset="0"/>
              </a:rPr>
              <a:t>Número de Muertes Maternas( </a:t>
            </a:r>
            <a:r>
              <a:rPr kumimoji="0" lang="es-PE" sz="2400" b="1" i="0" u="none" strike="noStrike" cap="none" normalizeH="0" baseline="0" dirty="0">
                <a:ln>
                  <a:noFill/>
                </a:ln>
                <a:solidFill>
                  <a:srgbClr val="FF0000"/>
                </a:solidFill>
                <a:effectLst/>
                <a:latin typeface="Arial" panose="020B0604020202020204" pitchFamily="34" charset="0"/>
              </a:rPr>
              <a:t>Directas, Indirectas )</a:t>
            </a:r>
            <a:r>
              <a:rPr kumimoji="0" lang="es-PE" sz="2400" b="1" i="0" u="none" strike="noStrike" cap="none" normalizeH="0" baseline="0" dirty="0">
                <a:ln>
                  <a:noFill/>
                </a:ln>
                <a:solidFill>
                  <a:schemeClr val="tx1"/>
                </a:solidFill>
                <a:effectLst/>
                <a:latin typeface="Arial" panose="020B0604020202020204" pitchFamily="34" charset="0"/>
              </a:rPr>
              <a:t> </a:t>
            </a:r>
            <a:r>
              <a:rPr lang="es-PE" sz="2400" b="1" dirty="0">
                <a:latin typeface="Arial" panose="020B0604020202020204" pitchFamily="34" charset="0"/>
              </a:rPr>
              <a:t>según Lugar de Fallecimiento. Región Loreto. 2024</a:t>
            </a:r>
            <a:r>
              <a:rPr kumimoji="0" lang="es-PE" sz="2400" b="1" i="0" u="none" strike="noStrike" cap="none" normalizeH="0" baseline="0" dirty="0">
                <a:ln>
                  <a:noFill/>
                </a:ln>
                <a:solidFill>
                  <a:schemeClr val="tx1"/>
                </a:solidFill>
                <a:effectLst/>
                <a:latin typeface="Arial" panose="020B0604020202020204" pitchFamily="34" charset="0"/>
              </a:rPr>
              <a:t>* Hasta el 06 de agosto.</a:t>
            </a:r>
            <a:endParaRPr lang="es-ES" sz="2400" dirty="0"/>
          </a:p>
        </p:txBody>
      </p:sp>
      <p:sp>
        <p:nvSpPr>
          <p:cNvPr id="6" name="Text Box 3">
            <a:extLst>
              <a:ext uri="{FF2B5EF4-FFF2-40B4-BE49-F238E27FC236}">
                <a16:creationId xmlns:a16="http://schemas.microsoft.com/office/drawing/2014/main" id="{A3320C8F-C6DC-4C97-8CCF-8F1D05712B1C}"/>
              </a:ext>
            </a:extLst>
          </p:cNvPr>
          <p:cNvSpPr txBox="1">
            <a:spLocks noChangeArrowheads="1"/>
          </p:cNvSpPr>
          <p:nvPr/>
        </p:nvSpPr>
        <p:spPr bwMode="auto">
          <a:xfrm>
            <a:off x="2696915" y="6563796"/>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pic>
        <p:nvPicPr>
          <p:cNvPr id="3" name="Imagen 2">
            <a:extLst>
              <a:ext uri="{FF2B5EF4-FFF2-40B4-BE49-F238E27FC236}">
                <a16:creationId xmlns:a16="http://schemas.microsoft.com/office/drawing/2014/main" id="{3BB0BE69-B015-1DC1-036D-21DA6E20EF7C}"/>
              </a:ext>
            </a:extLst>
          </p:cNvPr>
          <p:cNvPicPr>
            <a:picLocks noChangeAspect="1"/>
          </p:cNvPicPr>
          <p:nvPr/>
        </p:nvPicPr>
        <p:blipFill>
          <a:blip r:embed="rId3"/>
          <a:stretch>
            <a:fillRect/>
          </a:stretch>
        </p:blipFill>
        <p:spPr>
          <a:xfrm>
            <a:off x="2603031" y="1008185"/>
            <a:ext cx="7478304" cy="5555612"/>
          </a:xfrm>
          <a:prstGeom prst="rect">
            <a:avLst/>
          </a:prstGeom>
          <a:ln>
            <a:solidFill>
              <a:schemeClr val="tx1"/>
            </a:solidFill>
          </a:ln>
        </p:spPr>
      </p:pic>
    </p:spTree>
    <p:extLst>
      <p:ext uri="{BB962C8B-B14F-4D97-AF65-F5344CB8AC3E}">
        <p14:creationId xmlns:p14="http://schemas.microsoft.com/office/powerpoint/2010/main" val="11149706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6E798EB-8B1F-4F9C-9BE4-BD41A81B47A1}"/>
              </a:ext>
            </a:extLst>
          </p:cNvPr>
          <p:cNvSpPr txBox="1"/>
          <p:nvPr/>
        </p:nvSpPr>
        <p:spPr>
          <a:xfrm>
            <a:off x="145774" y="59639"/>
            <a:ext cx="11926956" cy="769441"/>
          </a:xfrm>
          <a:prstGeom prst="rect">
            <a:avLst/>
          </a:prstGeom>
          <a:solidFill>
            <a:schemeClr val="accent2">
              <a:lumMod val="20000"/>
              <a:lumOff val="80000"/>
            </a:schemeClr>
          </a:solidFill>
          <a:ln>
            <a:solidFill>
              <a:schemeClr val="tx1"/>
            </a:solidFill>
          </a:ln>
        </p:spPr>
        <p:txBody>
          <a:bodyPr wrap="square">
            <a:spAutoFit/>
          </a:bodyPr>
          <a:lstStyle/>
          <a:p>
            <a:pPr algn="ctr"/>
            <a:r>
              <a:rPr kumimoji="0" lang="es-PE" sz="2200" b="1" i="0" u="none" strike="noStrike" cap="none" normalizeH="0" baseline="0" dirty="0">
                <a:ln>
                  <a:noFill/>
                </a:ln>
                <a:solidFill>
                  <a:schemeClr val="tx1"/>
                </a:solidFill>
                <a:effectLst/>
                <a:latin typeface="Arial" panose="020B0604020202020204" pitchFamily="34" charset="0"/>
              </a:rPr>
              <a:t>Número de Muertes Maternas </a:t>
            </a:r>
            <a:r>
              <a:rPr kumimoji="0" lang="es-PE" sz="2200" b="1" i="0" u="none" strike="noStrike" cap="none" normalizeH="0" baseline="0" dirty="0">
                <a:ln>
                  <a:noFill/>
                </a:ln>
                <a:solidFill>
                  <a:srgbClr val="FF0000"/>
                </a:solidFill>
                <a:effectLst/>
                <a:latin typeface="Arial" panose="020B0604020202020204" pitchFamily="34" charset="0"/>
              </a:rPr>
              <a:t>Directas</a:t>
            </a:r>
            <a:r>
              <a:rPr lang="es-PE" sz="2200" b="1" dirty="0">
                <a:solidFill>
                  <a:srgbClr val="FF0000"/>
                </a:solidFill>
                <a:latin typeface="Arial" panose="020B0604020202020204" pitchFamily="34" charset="0"/>
              </a:rPr>
              <a:t> e</a:t>
            </a:r>
            <a:r>
              <a:rPr kumimoji="0" lang="es-PE" sz="2200" b="1" i="0" u="none" strike="noStrike" cap="none" normalizeH="0" baseline="0" dirty="0">
                <a:ln>
                  <a:noFill/>
                </a:ln>
                <a:solidFill>
                  <a:srgbClr val="FF0000"/>
                </a:solidFill>
                <a:effectLst/>
                <a:latin typeface="Arial" panose="020B0604020202020204" pitchFamily="34" charset="0"/>
              </a:rPr>
              <a:t> Indirectas </a:t>
            </a:r>
            <a:r>
              <a:rPr kumimoji="0" lang="es-PE" sz="2200" b="1" i="0" u="none" strike="noStrike" cap="none" normalizeH="0" baseline="0" dirty="0">
                <a:ln>
                  <a:noFill/>
                </a:ln>
                <a:solidFill>
                  <a:schemeClr val="tx1"/>
                </a:solidFill>
                <a:effectLst/>
                <a:latin typeface="Arial" panose="020B0604020202020204" pitchFamily="34" charset="0"/>
              </a:rPr>
              <a:t>según momentos y clasificación final, </a:t>
            </a:r>
            <a:r>
              <a:rPr kumimoji="0" lang="es-PE" sz="2200" b="1" i="0" u="none" strike="noStrike" cap="none" normalizeH="0" baseline="0" dirty="0">
                <a:ln>
                  <a:noFill/>
                </a:ln>
                <a:solidFill>
                  <a:srgbClr val="0070C0"/>
                </a:solidFill>
                <a:effectLst/>
                <a:latin typeface="Arial" panose="020B0604020202020204" pitchFamily="34" charset="0"/>
              </a:rPr>
              <a:t>Ocurridas</a:t>
            </a:r>
            <a:r>
              <a:rPr kumimoji="0" lang="es-PE" sz="2200" b="1" i="0" u="none" strike="noStrike" cap="none" normalizeH="0" baseline="0" dirty="0">
                <a:ln>
                  <a:noFill/>
                </a:ln>
                <a:solidFill>
                  <a:schemeClr val="tx1"/>
                </a:solidFill>
                <a:effectLst/>
                <a:latin typeface="Arial" panose="020B0604020202020204" pitchFamily="34" charset="0"/>
              </a:rPr>
              <a:t> en la región Loreto. 2023 (SE1-SE52)-2024* (hasta el 27 de julio)</a:t>
            </a:r>
            <a:r>
              <a:rPr lang="es-PE" sz="2200" b="1" dirty="0">
                <a:latin typeface="Arial" panose="020B0604020202020204" pitchFamily="34" charset="0"/>
              </a:rPr>
              <a:t>.</a:t>
            </a:r>
            <a:endParaRPr lang="es-ES" sz="2200" dirty="0"/>
          </a:p>
        </p:txBody>
      </p:sp>
      <p:sp>
        <p:nvSpPr>
          <p:cNvPr id="7" name="Text Box 3">
            <a:extLst>
              <a:ext uri="{FF2B5EF4-FFF2-40B4-BE49-F238E27FC236}">
                <a16:creationId xmlns:a16="http://schemas.microsoft.com/office/drawing/2014/main" id="{31C260D2-531F-4859-8A52-C7DCB9BDB3A9}"/>
              </a:ext>
            </a:extLst>
          </p:cNvPr>
          <p:cNvSpPr txBox="1">
            <a:spLocks noChangeArrowheads="1"/>
          </p:cNvSpPr>
          <p:nvPr/>
        </p:nvSpPr>
        <p:spPr bwMode="auto">
          <a:xfrm>
            <a:off x="145773" y="3950838"/>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9" name="CuadroTexto 8">
            <a:extLst>
              <a:ext uri="{FF2B5EF4-FFF2-40B4-BE49-F238E27FC236}">
                <a16:creationId xmlns:a16="http://schemas.microsoft.com/office/drawing/2014/main" id="{908CF742-2068-44F8-B982-10DCC488223F}"/>
              </a:ext>
            </a:extLst>
          </p:cNvPr>
          <p:cNvSpPr txBox="1"/>
          <p:nvPr/>
        </p:nvSpPr>
        <p:spPr>
          <a:xfrm>
            <a:off x="145773" y="4793963"/>
            <a:ext cx="11913703" cy="1179810"/>
          </a:xfrm>
          <a:prstGeom prst="rect">
            <a:avLst/>
          </a:prstGeom>
          <a:noFill/>
          <a:ln>
            <a:solidFill>
              <a:schemeClr val="accent1"/>
            </a:solidFill>
          </a:ln>
        </p:spPr>
        <p:txBody>
          <a:bodyPr wrap="square">
            <a:spAutoFit/>
          </a:bodyPr>
          <a:lstStyle/>
          <a:p>
            <a:pPr marL="0" marR="0" lvl="0" indent="0" algn="just" defTabSz="914400" rtl="0" eaLnBrk="0" fontAlgn="base" latinLnBrk="0" hangingPunct="0">
              <a:lnSpc>
                <a:spcPct val="100000"/>
              </a:lnSpc>
              <a:spcBef>
                <a:spcPct val="0"/>
              </a:spcBef>
              <a:spcAft>
                <a:spcPts val="800"/>
              </a:spcAft>
              <a:buClrTx/>
              <a:buSzTx/>
              <a:buFontTx/>
              <a:buNone/>
              <a:tabLst/>
            </a:pPr>
            <a:r>
              <a:rPr lang="es-PE" sz="1600" dirty="0">
                <a:latin typeface="Arial" panose="020B0604020202020204" pitchFamily="34" charset="0"/>
              </a:rPr>
              <a:t>En el 2023, se notificaron 23 muertes maternas;( 15 Directas y 08 Indirectas). En el Embarazo (6 muertes), Parto (2 muertes) y Puerperio (15 muertes)</a:t>
            </a:r>
          </a:p>
          <a:p>
            <a:pPr marL="0" marR="0" lvl="0" indent="0" algn="just" defTabSz="914400" rtl="0" eaLnBrk="0" fontAlgn="base" latinLnBrk="0" hangingPunct="0">
              <a:lnSpc>
                <a:spcPct val="100000"/>
              </a:lnSpc>
              <a:spcBef>
                <a:spcPct val="0"/>
              </a:spcBef>
              <a:spcAft>
                <a:spcPts val="800"/>
              </a:spcAft>
              <a:buClrTx/>
              <a:buSzTx/>
              <a:buFontTx/>
              <a:buNone/>
              <a:tabLst/>
            </a:pPr>
            <a:r>
              <a:rPr lang="es-PE" sz="1600" b="1" dirty="0">
                <a:latin typeface="Arial" panose="020B0604020202020204" pitchFamily="34" charset="0"/>
              </a:rPr>
              <a:t>En el 2024 (hasta el 06 de agosto), se notificaron 11 muertes maternas: 07 muertes maternas directas: En el embarazo (1), parto (3) y puerperio (3). 04 muertes maternas Indirectas; (01 embarazo, 01 en el Parto y 2 en el puerperio).</a:t>
            </a:r>
          </a:p>
        </p:txBody>
      </p:sp>
      <p:sp>
        <p:nvSpPr>
          <p:cNvPr id="5" name="CuadroTexto 4">
            <a:extLst>
              <a:ext uri="{FF2B5EF4-FFF2-40B4-BE49-F238E27FC236}">
                <a16:creationId xmlns:a16="http://schemas.microsoft.com/office/drawing/2014/main" id="{9CCF1F0B-EF29-4E85-AB63-4E616DC5F8A0}"/>
              </a:ext>
            </a:extLst>
          </p:cNvPr>
          <p:cNvSpPr txBox="1"/>
          <p:nvPr/>
        </p:nvSpPr>
        <p:spPr>
          <a:xfrm>
            <a:off x="354330" y="1268730"/>
            <a:ext cx="902970" cy="369332"/>
          </a:xfrm>
          <a:prstGeom prst="rect">
            <a:avLst/>
          </a:prstGeom>
          <a:noFill/>
        </p:spPr>
        <p:txBody>
          <a:bodyPr wrap="square" rtlCol="0">
            <a:spAutoFit/>
          </a:bodyPr>
          <a:lstStyle/>
          <a:p>
            <a:pPr algn="ctr"/>
            <a:r>
              <a:rPr lang="es-MX" b="1" dirty="0"/>
              <a:t>2023</a:t>
            </a:r>
          </a:p>
        </p:txBody>
      </p:sp>
      <p:sp>
        <p:nvSpPr>
          <p:cNvPr id="18" name="CuadroTexto 17">
            <a:extLst>
              <a:ext uri="{FF2B5EF4-FFF2-40B4-BE49-F238E27FC236}">
                <a16:creationId xmlns:a16="http://schemas.microsoft.com/office/drawing/2014/main" id="{9FA3CDBB-F237-47E5-B256-8D9F3B4E3F1D}"/>
              </a:ext>
            </a:extLst>
          </p:cNvPr>
          <p:cNvSpPr txBox="1"/>
          <p:nvPr/>
        </p:nvSpPr>
        <p:spPr>
          <a:xfrm>
            <a:off x="5644515" y="1232392"/>
            <a:ext cx="902970" cy="369332"/>
          </a:xfrm>
          <a:prstGeom prst="rect">
            <a:avLst/>
          </a:prstGeom>
          <a:noFill/>
        </p:spPr>
        <p:txBody>
          <a:bodyPr wrap="square" rtlCol="0">
            <a:spAutoFit/>
          </a:bodyPr>
          <a:lstStyle/>
          <a:p>
            <a:pPr algn="ctr"/>
            <a:r>
              <a:rPr lang="es-MX" b="1" dirty="0"/>
              <a:t>2024</a:t>
            </a:r>
          </a:p>
        </p:txBody>
      </p:sp>
      <p:pic>
        <p:nvPicPr>
          <p:cNvPr id="20" name="Imagen 19">
            <a:extLst>
              <a:ext uri="{FF2B5EF4-FFF2-40B4-BE49-F238E27FC236}">
                <a16:creationId xmlns:a16="http://schemas.microsoft.com/office/drawing/2014/main" id="{DCB627CE-E948-4EB4-918F-C25EF8EE9815}"/>
              </a:ext>
            </a:extLst>
          </p:cNvPr>
          <p:cNvPicPr>
            <a:picLocks noChangeAspect="1"/>
          </p:cNvPicPr>
          <p:nvPr/>
        </p:nvPicPr>
        <p:blipFill>
          <a:blip r:embed="rId3"/>
          <a:stretch>
            <a:fillRect/>
          </a:stretch>
        </p:blipFill>
        <p:spPr>
          <a:xfrm>
            <a:off x="354330" y="1632704"/>
            <a:ext cx="4897608" cy="2230120"/>
          </a:xfrm>
          <a:prstGeom prst="rect">
            <a:avLst/>
          </a:prstGeom>
          <a:ln>
            <a:solidFill>
              <a:schemeClr val="tx1"/>
            </a:solidFill>
          </a:ln>
        </p:spPr>
      </p:pic>
      <p:pic>
        <p:nvPicPr>
          <p:cNvPr id="3" name="Imagen 2">
            <a:extLst>
              <a:ext uri="{FF2B5EF4-FFF2-40B4-BE49-F238E27FC236}">
                <a16:creationId xmlns:a16="http://schemas.microsoft.com/office/drawing/2014/main" id="{030DEEA4-CA90-6F47-D6F3-99D7DA724316}"/>
              </a:ext>
            </a:extLst>
          </p:cNvPr>
          <p:cNvPicPr>
            <a:picLocks noChangeAspect="1"/>
          </p:cNvPicPr>
          <p:nvPr/>
        </p:nvPicPr>
        <p:blipFill>
          <a:blip r:embed="rId4"/>
          <a:stretch>
            <a:fillRect/>
          </a:stretch>
        </p:blipFill>
        <p:spPr>
          <a:xfrm>
            <a:off x="5644515" y="1601723"/>
            <a:ext cx="4273208" cy="2261101"/>
          </a:xfrm>
          <a:prstGeom prst="rect">
            <a:avLst/>
          </a:prstGeom>
          <a:ln>
            <a:solidFill>
              <a:schemeClr val="tx1"/>
            </a:solidFill>
          </a:ln>
        </p:spPr>
      </p:pic>
    </p:spTree>
    <p:extLst>
      <p:ext uri="{BB962C8B-B14F-4D97-AF65-F5344CB8AC3E}">
        <p14:creationId xmlns:p14="http://schemas.microsoft.com/office/powerpoint/2010/main" val="3250239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6E798EB-8B1F-4F9C-9BE4-BD41A81B47A1}"/>
              </a:ext>
            </a:extLst>
          </p:cNvPr>
          <p:cNvSpPr txBox="1"/>
          <p:nvPr/>
        </p:nvSpPr>
        <p:spPr>
          <a:xfrm>
            <a:off x="62775" y="319432"/>
            <a:ext cx="6241086" cy="1107996"/>
          </a:xfrm>
          <a:prstGeom prst="rect">
            <a:avLst/>
          </a:prstGeom>
          <a:solidFill>
            <a:schemeClr val="accent2">
              <a:lumMod val="20000"/>
              <a:lumOff val="80000"/>
            </a:schemeClr>
          </a:solidFill>
          <a:ln>
            <a:solidFill>
              <a:schemeClr val="tx1"/>
            </a:solidFill>
          </a:ln>
        </p:spPr>
        <p:txBody>
          <a:bodyPr wrap="square">
            <a:spAutoFit/>
          </a:bodyPr>
          <a:lstStyle/>
          <a:p>
            <a:pPr algn="ctr"/>
            <a:r>
              <a:rPr kumimoji="0" lang="es-PE" sz="2200" b="1" i="0" u="none" strike="noStrike" cap="none" normalizeH="0" baseline="0" dirty="0">
                <a:ln>
                  <a:noFill/>
                </a:ln>
                <a:solidFill>
                  <a:schemeClr val="tx1"/>
                </a:solidFill>
                <a:effectLst/>
                <a:latin typeface="Arial" panose="020B0604020202020204" pitchFamily="34" charset="0"/>
              </a:rPr>
              <a:t>Número de Muertes Maternas Directas e Indirectas según </a:t>
            </a:r>
            <a:r>
              <a:rPr lang="es-PE" sz="2200" b="1" dirty="0">
                <a:latin typeface="Arial" panose="020B0604020202020204" pitchFamily="34" charset="0"/>
              </a:rPr>
              <a:t>lugar de ocurrencias. R</a:t>
            </a:r>
            <a:r>
              <a:rPr kumimoji="0" lang="es-PE" sz="2200" b="1" i="0" u="none" strike="noStrike" cap="none" normalizeH="0" baseline="0" dirty="0">
                <a:ln>
                  <a:noFill/>
                </a:ln>
                <a:solidFill>
                  <a:schemeClr val="tx1"/>
                </a:solidFill>
                <a:effectLst/>
                <a:latin typeface="Arial" panose="020B0604020202020204" pitchFamily="34" charset="0"/>
              </a:rPr>
              <a:t>egión Loreto. 2024* (hasta el 06 </a:t>
            </a:r>
            <a:r>
              <a:rPr lang="es-PE" sz="2200" b="1" dirty="0">
                <a:latin typeface="Arial" panose="020B0604020202020204" pitchFamily="34" charset="0"/>
              </a:rPr>
              <a:t>de agosto</a:t>
            </a:r>
            <a:r>
              <a:rPr kumimoji="0" lang="es-PE" sz="2200" b="1" i="0" u="none" strike="noStrike" cap="none" normalizeH="0" baseline="0" dirty="0">
                <a:ln>
                  <a:noFill/>
                </a:ln>
                <a:solidFill>
                  <a:schemeClr val="tx1"/>
                </a:solidFill>
                <a:effectLst/>
                <a:latin typeface="Arial" panose="020B0604020202020204" pitchFamily="34" charset="0"/>
              </a:rPr>
              <a:t>)</a:t>
            </a:r>
            <a:r>
              <a:rPr lang="es-PE" sz="2200" b="1" dirty="0">
                <a:latin typeface="Arial" panose="020B0604020202020204" pitchFamily="34" charset="0"/>
              </a:rPr>
              <a:t>.</a:t>
            </a:r>
            <a:endParaRPr lang="es-ES" sz="2200" dirty="0"/>
          </a:p>
        </p:txBody>
      </p:sp>
      <p:sp>
        <p:nvSpPr>
          <p:cNvPr id="7" name="Text Box 3">
            <a:extLst>
              <a:ext uri="{FF2B5EF4-FFF2-40B4-BE49-F238E27FC236}">
                <a16:creationId xmlns:a16="http://schemas.microsoft.com/office/drawing/2014/main" id="{31C260D2-531F-4859-8A52-C7DCB9BDB3A9}"/>
              </a:ext>
            </a:extLst>
          </p:cNvPr>
          <p:cNvSpPr txBox="1">
            <a:spLocks noChangeArrowheads="1"/>
          </p:cNvSpPr>
          <p:nvPr/>
        </p:nvSpPr>
        <p:spPr bwMode="auto">
          <a:xfrm>
            <a:off x="170155" y="4772693"/>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9" name="CuadroTexto 8">
            <a:extLst>
              <a:ext uri="{FF2B5EF4-FFF2-40B4-BE49-F238E27FC236}">
                <a16:creationId xmlns:a16="http://schemas.microsoft.com/office/drawing/2014/main" id="{908CF742-2068-44F8-B982-10DCC488223F}"/>
              </a:ext>
            </a:extLst>
          </p:cNvPr>
          <p:cNvSpPr txBox="1"/>
          <p:nvPr/>
        </p:nvSpPr>
        <p:spPr>
          <a:xfrm>
            <a:off x="170155" y="5035092"/>
            <a:ext cx="5925845" cy="1323439"/>
          </a:xfrm>
          <a:prstGeom prst="rect">
            <a:avLst/>
          </a:prstGeom>
          <a:noFill/>
          <a:ln>
            <a:solidFill>
              <a:schemeClr val="accent1"/>
            </a:solidFill>
          </a:ln>
        </p:spPr>
        <p:txBody>
          <a:bodyPr wrap="square">
            <a:spAutoFit/>
          </a:bodyPr>
          <a:lstStyle/>
          <a:p>
            <a:pPr marL="0" marR="0" lvl="0" indent="0" algn="just" defTabSz="914400" rtl="0" eaLnBrk="0" fontAlgn="base" latinLnBrk="0" hangingPunct="0">
              <a:lnSpc>
                <a:spcPct val="100000"/>
              </a:lnSpc>
              <a:spcBef>
                <a:spcPct val="0"/>
              </a:spcBef>
              <a:spcAft>
                <a:spcPts val="800"/>
              </a:spcAft>
              <a:buClrTx/>
              <a:buSzTx/>
              <a:buFontTx/>
              <a:buNone/>
              <a:tabLst/>
            </a:pPr>
            <a:r>
              <a:rPr lang="es-PE" sz="1600" b="1" dirty="0">
                <a:latin typeface="Arial" panose="020B0604020202020204" pitchFamily="34" charset="0"/>
              </a:rPr>
              <a:t>En el 2024 (hasta el 6 de agosto), se notificaron 11 muertes maternas, el 46% ocurrieron en domicilio, el 27% ocurrieron en el trayecto Institucional, 9% ocurrieron en el Hospital Regional, Hospital Yurimaguas, IPRESS I.3 Villa Trompeteros cada uno respectivamente.</a:t>
            </a:r>
          </a:p>
        </p:txBody>
      </p:sp>
      <p:sp>
        <p:nvSpPr>
          <p:cNvPr id="11" name="CuadroTexto 10">
            <a:extLst>
              <a:ext uri="{FF2B5EF4-FFF2-40B4-BE49-F238E27FC236}">
                <a16:creationId xmlns:a16="http://schemas.microsoft.com/office/drawing/2014/main" id="{1DC2FF91-AC12-4A8E-AF16-E21D3C443D00}"/>
              </a:ext>
            </a:extLst>
          </p:cNvPr>
          <p:cNvSpPr txBox="1"/>
          <p:nvPr/>
        </p:nvSpPr>
        <p:spPr>
          <a:xfrm>
            <a:off x="6362477" y="370640"/>
            <a:ext cx="5708133" cy="1107996"/>
          </a:xfrm>
          <a:prstGeom prst="rect">
            <a:avLst/>
          </a:prstGeom>
          <a:solidFill>
            <a:schemeClr val="accent4">
              <a:lumMod val="20000"/>
              <a:lumOff val="80000"/>
            </a:schemeClr>
          </a:solidFill>
          <a:ln>
            <a:solidFill>
              <a:schemeClr val="tx1"/>
            </a:solidFill>
          </a:ln>
        </p:spPr>
        <p:txBody>
          <a:bodyPr wrap="square">
            <a:spAutoFit/>
          </a:bodyPr>
          <a:lstStyle/>
          <a:p>
            <a:pPr algn="ctr"/>
            <a:r>
              <a:rPr kumimoji="0" lang="es-PE" sz="2200" b="1" i="0" u="none" strike="noStrike" cap="none" normalizeH="0" baseline="0" dirty="0">
                <a:ln>
                  <a:noFill/>
                </a:ln>
                <a:solidFill>
                  <a:schemeClr val="tx1"/>
                </a:solidFill>
                <a:effectLst/>
                <a:latin typeface="Arial" panose="020B0604020202020204" pitchFamily="34" charset="0"/>
              </a:rPr>
              <a:t>Número de Muertes Maternas Directas e Indirectas según etnias. Región Loreto. 2024* (hasta el 06 de agosto)</a:t>
            </a:r>
            <a:r>
              <a:rPr lang="es-PE" sz="2200" b="1" dirty="0">
                <a:latin typeface="Arial" panose="020B0604020202020204" pitchFamily="34" charset="0"/>
              </a:rPr>
              <a:t>.</a:t>
            </a:r>
            <a:endParaRPr lang="es-ES" sz="2200" dirty="0"/>
          </a:p>
        </p:txBody>
      </p:sp>
      <p:sp>
        <p:nvSpPr>
          <p:cNvPr id="12" name="Text Box 3">
            <a:extLst>
              <a:ext uri="{FF2B5EF4-FFF2-40B4-BE49-F238E27FC236}">
                <a16:creationId xmlns:a16="http://schemas.microsoft.com/office/drawing/2014/main" id="{D30A0F0C-D23E-4277-8745-A40B71D79421}"/>
              </a:ext>
            </a:extLst>
          </p:cNvPr>
          <p:cNvSpPr txBox="1">
            <a:spLocks noChangeArrowheads="1"/>
          </p:cNvSpPr>
          <p:nvPr/>
        </p:nvSpPr>
        <p:spPr bwMode="auto">
          <a:xfrm>
            <a:off x="6362477" y="4740887"/>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13" name="CuadroTexto 12">
            <a:extLst>
              <a:ext uri="{FF2B5EF4-FFF2-40B4-BE49-F238E27FC236}">
                <a16:creationId xmlns:a16="http://schemas.microsoft.com/office/drawing/2014/main" id="{DE33606D-DF71-4AEF-93AE-7B31867F8660}"/>
              </a:ext>
            </a:extLst>
          </p:cNvPr>
          <p:cNvSpPr txBox="1"/>
          <p:nvPr/>
        </p:nvSpPr>
        <p:spPr>
          <a:xfrm>
            <a:off x="6362697" y="5082422"/>
            <a:ext cx="5707913" cy="1077218"/>
          </a:xfrm>
          <a:prstGeom prst="rect">
            <a:avLst/>
          </a:prstGeom>
          <a:noFill/>
          <a:ln>
            <a:solidFill>
              <a:schemeClr val="accent1"/>
            </a:solidFill>
          </a:ln>
        </p:spPr>
        <p:txBody>
          <a:bodyPr wrap="square">
            <a:spAutoFit/>
          </a:bodyPr>
          <a:lstStyle/>
          <a:p>
            <a:pPr marL="0" marR="0" lvl="0" indent="0" algn="just" defTabSz="914400" rtl="0" eaLnBrk="0" fontAlgn="base" latinLnBrk="0" hangingPunct="0">
              <a:lnSpc>
                <a:spcPct val="100000"/>
              </a:lnSpc>
              <a:spcBef>
                <a:spcPct val="0"/>
              </a:spcBef>
              <a:spcAft>
                <a:spcPts val="800"/>
              </a:spcAft>
              <a:buClrTx/>
              <a:buSzTx/>
              <a:buFontTx/>
              <a:buNone/>
              <a:tabLst/>
            </a:pPr>
            <a:r>
              <a:rPr lang="es-PE" sz="1600" b="1" dirty="0">
                <a:latin typeface="Arial" panose="020B0604020202020204" pitchFamily="34" charset="0"/>
              </a:rPr>
              <a:t>En el 2024 (hasta el 06 de agosto), se notificaron 11 muertes maternas, 06 (55%) son mestizos y 18% de la etnia Kitchwa, y el 9% son Cocama Cocamilla, 9% Achual y 10% Urarinas.</a:t>
            </a:r>
          </a:p>
        </p:txBody>
      </p:sp>
      <p:pic>
        <p:nvPicPr>
          <p:cNvPr id="3" name="Imagen 2">
            <a:extLst>
              <a:ext uri="{FF2B5EF4-FFF2-40B4-BE49-F238E27FC236}">
                <a16:creationId xmlns:a16="http://schemas.microsoft.com/office/drawing/2014/main" id="{16A52D6A-0098-015A-1157-C4BF04ADB1F8}"/>
              </a:ext>
            </a:extLst>
          </p:cNvPr>
          <p:cNvPicPr>
            <a:picLocks noChangeAspect="1"/>
          </p:cNvPicPr>
          <p:nvPr/>
        </p:nvPicPr>
        <p:blipFill>
          <a:blip r:embed="rId3"/>
          <a:stretch>
            <a:fillRect/>
          </a:stretch>
        </p:blipFill>
        <p:spPr>
          <a:xfrm>
            <a:off x="105508" y="1542126"/>
            <a:ext cx="6049107" cy="3265735"/>
          </a:xfrm>
          <a:prstGeom prst="rect">
            <a:avLst/>
          </a:prstGeom>
          <a:ln>
            <a:solidFill>
              <a:schemeClr val="tx1"/>
            </a:solidFill>
          </a:ln>
        </p:spPr>
      </p:pic>
      <p:pic>
        <p:nvPicPr>
          <p:cNvPr id="5" name="Imagen 4">
            <a:extLst>
              <a:ext uri="{FF2B5EF4-FFF2-40B4-BE49-F238E27FC236}">
                <a16:creationId xmlns:a16="http://schemas.microsoft.com/office/drawing/2014/main" id="{E4EA18EE-3F2C-5B57-EAFC-57837EFDCAF9}"/>
              </a:ext>
            </a:extLst>
          </p:cNvPr>
          <p:cNvPicPr>
            <a:picLocks noChangeAspect="1"/>
          </p:cNvPicPr>
          <p:nvPr/>
        </p:nvPicPr>
        <p:blipFill>
          <a:blip r:embed="rId4"/>
          <a:stretch>
            <a:fillRect/>
          </a:stretch>
        </p:blipFill>
        <p:spPr>
          <a:xfrm>
            <a:off x="6362477" y="1568541"/>
            <a:ext cx="5724014" cy="3121137"/>
          </a:xfrm>
          <a:prstGeom prst="rect">
            <a:avLst/>
          </a:prstGeom>
          <a:ln>
            <a:solidFill>
              <a:schemeClr val="tx1"/>
            </a:solidFill>
          </a:ln>
        </p:spPr>
      </p:pic>
    </p:spTree>
    <p:extLst>
      <p:ext uri="{BB962C8B-B14F-4D97-AF65-F5344CB8AC3E}">
        <p14:creationId xmlns:p14="http://schemas.microsoft.com/office/powerpoint/2010/main" val="2115511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CuadroTexto"/>
          <p:cNvSpPr txBox="1"/>
          <p:nvPr/>
        </p:nvSpPr>
        <p:spPr>
          <a:xfrm>
            <a:off x="144130" y="5732300"/>
            <a:ext cx="11936360" cy="1007712"/>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487" dirty="0">
                <a:effectLst/>
                <a:latin typeface="Arial" panose="020B0604020202020204" pitchFamily="34" charset="0"/>
                <a:cs typeface="Arial" panose="020B0604020202020204" pitchFamily="34" charset="0"/>
              </a:rPr>
              <a:t>Hasta la S.E. </a:t>
            </a:r>
            <a:r>
              <a:rPr lang="es-PE" sz="1487" dirty="0" smtClean="0">
                <a:effectLst/>
                <a:latin typeface="Arial" panose="020B0604020202020204" pitchFamily="34" charset="0"/>
                <a:cs typeface="Arial" panose="020B0604020202020204" pitchFamily="34" charset="0"/>
              </a:rPr>
              <a:t>31 </a:t>
            </a:r>
            <a:r>
              <a:rPr lang="es-PE" sz="1487" dirty="0">
                <a:effectLst/>
                <a:latin typeface="Arial" panose="020B0604020202020204" pitchFamily="34" charset="0"/>
                <a:cs typeface="Arial" panose="020B0604020202020204" pitchFamily="34" charset="0"/>
              </a:rPr>
              <a:t>- 2024,  se reportaron </a:t>
            </a:r>
            <a:r>
              <a:rPr lang="es-PE" sz="1487" dirty="0" smtClean="0">
                <a:effectLst/>
                <a:latin typeface="Arial" panose="020B0604020202020204" pitchFamily="34" charset="0"/>
                <a:cs typeface="Arial" panose="020B0604020202020204" pitchFamily="34" charset="0"/>
              </a:rPr>
              <a:t>19,972 </a:t>
            </a:r>
            <a:r>
              <a:rPr lang="es-PE" sz="1487" dirty="0">
                <a:effectLst/>
                <a:latin typeface="Arial" panose="020B0604020202020204" pitchFamily="34" charset="0"/>
                <a:cs typeface="Arial" panose="020B0604020202020204" pitchFamily="34" charset="0"/>
              </a:rPr>
              <a:t>casos de </a:t>
            </a:r>
            <a:r>
              <a:rPr lang="es-PE" sz="1487" dirty="0" smtClean="0">
                <a:effectLst/>
                <a:latin typeface="Arial" panose="020B0604020202020204" pitchFamily="34" charset="0"/>
                <a:cs typeface="Arial" panose="020B0604020202020204" pitchFamily="34" charset="0"/>
              </a:rPr>
              <a:t>malaria:16,289 </a:t>
            </a:r>
            <a:r>
              <a:rPr lang="es-PE" sz="1487" dirty="0">
                <a:effectLst/>
                <a:latin typeface="Arial" panose="020B0604020202020204" pitchFamily="34" charset="0"/>
                <a:cs typeface="Arial" panose="020B0604020202020204" pitchFamily="34" charset="0"/>
              </a:rPr>
              <a:t>(</a:t>
            </a:r>
            <a:r>
              <a:rPr lang="es-PE" sz="1487" dirty="0" smtClean="0">
                <a:solidFill>
                  <a:srgbClr val="FF0000"/>
                </a:solidFill>
                <a:effectLst/>
                <a:latin typeface="Arial" panose="020B0604020202020204" pitchFamily="34" charset="0"/>
                <a:cs typeface="Arial" panose="020B0604020202020204" pitchFamily="34" charset="0"/>
              </a:rPr>
              <a:t>81.6%</a:t>
            </a:r>
            <a:r>
              <a:rPr lang="es-PE" sz="1487" dirty="0" smtClean="0">
                <a:effectLst/>
                <a:latin typeface="Arial" panose="020B0604020202020204" pitchFamily="34" charset="0"/>
                <a:cs typeface="Arial" panose="020B0604020202020204" pitchFamily="34" charset="0"/>
              </a:rPr>
              <a:t>) </a:t>
            </a:r>
            <a:r>
              <a:rPr lang="es-PE" sz="1487" dirty="0">
                <a:effectLst/>
                <a:latin typeface="Arial" panose="020B0604020202020204" pitchFamily="34" charset="0"/>
                <a:cs typeface="Arial" panose="020B0604020202020204" pitchFamily="34" charset="0"/>
              </a:rPr>
              <a:t>Malaria P. Vivax, </a:t>
            </a:r>
            <a:r>
              <a:rPr lang="es-PE" sz="1487" dirty="0" smtClean="0">
                <a:effectLst/>
                <a:latin typeface="Arial" panose="020B0604020202020204" pitchFamily="34" charset="0"/>
                <a:cs typeface="Arial" panose="020B0604020202020204" pitchFamily="34" charset="0"/>
              </a:rPr>
              <a:t>3,669 </a:t>
            </a:r>
            <a:r>
              <a:rPr lang="es-PE" sz="1487" dirty="0">
                <a:effectLst/>
                <a:latin typeface="Arial" panose="020B0604020202020204" pitchFamily="34" charset="0"/>
                <a:cs typeface="Arial" panose="020B0604020202020204" pitchFamily="34" charset="0"/>
              </a:rPr>
              <a:t>(</a:t>
            </a:r>
            <a:r>
              <a:rPr lang="es-PE" sz="1487" dirty="0" smtClean="0">
                <a:solidFill>
                  <a:srgbClr val="FF0000"/>
                </a:solidFill>
                <a:effectLst/>
                <a:latin typeface="Arial" panose="020B0604020202020204" pitchFamily="34" charset="0"/>
                <a:cs typeface="Arial" panose="020B0604020202020204" pitchFamily="34" charset="0"/>
              </a:rPr>
              <a:t>18.4%</a:t>
            </a:r>
            <a:r>
              <a:rPr lang="es-PE" sz="1487" dirty="0" smtClean="0">
                <a:effectLst/>
                <a:latin typeface="Arial" panose="020B0604020202020204" pitchFamily="34" charset="0"/>
                <a:cs typeface="Arial" panose="020B0604020202020204" pitchFamily="34" charset="0"/>
              </a:rPr>
              <a:t>) </a:t>
            </a:r>
            <a:r>
              <a:rPr lang="es-PE" sz="1487" dirty="0">
                <a:effectLst/>
                <a:latin typeface="Arial" panose="020B0604020202020204" pitchFamily="34" charset="0"/>
                <a:cs typeface="Arial" panose="020B0604020202020204" pitchFamily="34" charset="0"/>
              </a:rPr>
              <a:t>Malaria falciparum y 14 (</a:t>
            </a:r>
            <a:r>
              <a:rPr lang="es-PE" sz="1487" dirty="0" smtClean="0">
                <a:solidFill>
                  <a:srgbClr val="FF0000"/>
                </a:solidFill>
                <a:effectLst/>
                <a:latin typeface="Arial" panose="020B0604020202020204" pitchFamily="34" charset="0"/>
                <a:cs typeface="Arial" panose="020B0604020202020204" pitchFamily="34" charset="0"/>
              </a:rPr>
              <a:t>0.1%</a:t>
            </a:r>
            <a:r>
              <a:rPr lang="es-PE" sz="1487" dirty="0" smtClean="0">
                <a:effectLst/>
                <a:latin typeface="Arial" panose="020B0604020202020204" pitchFamily="34" charset="0"/>
                <a:cs typeface="Arial" panose="020B0604020202020204" pitchFamily="34" charset="0"/>
              </a:rPr>
              <a:t>) </a:t>
            </a:r>
            <a:r>
              <a:rPr lang="es-PE" sz="1487" dirty="0">
                <a:effectLst/>
                <a:latin typeface="Arial" panose="020B0604020202020204" pitchFamily="34" charset="0"/>
                <a:cs typeface="Arial" panose="020B0604020202020204" pitchFamily="34" charset="0"/>
              </a:rPr>
              <a:t>Malaria malariae. En el año 2023 se reportaron </a:t>
            </a:r>
            <a:r>
              <a:rPr lang="es-PE" sz="1487" dirty="0" smtClean="0">
                <a:effectLst/>
                <a:latin typeface="Arial" panose="020B0604020202020204" pitchFamily="34" charset="0"/>
                <a:cs typeface="Arial" panose="020B0604020202020204" pitchFamily="34" charset="0"/>
              </a:rPr>
              <a:t>12,127 </a:t>
            </a:r>
            <a:r>
              <a:rPr lang="es-PE" sz="1487" dirty="0">
                <a:effectLst/>
                <a:latin typeface="Arial" panose="020B0604020202020204" pitchFamily="34" charset="0"/>
                <a:cs typeface="Arial" panose="020B0604020202020204" pitchFamily="34" charset="0"/>
              </a:rPr>
              <a:t>casos de malaria, </a:t>
            </a:r>
            <a:r>
              <a:rPr lang="es-PE" sz="1487" dirty="0" smtClean="0">
                <a:effectLst/>
                <a:latin typeface="Arial" panose="020B0604020202020204" pitchFamily="34" charset="0"/>
                <a:cs typeface="Arial" panose="020B0604020202020204" pitchFamily="34" charset="0"/>
              </a:rPr>
              <a:t>7,845 </a:t>
            </a:r>
            <a:r>
              <a:rPr lang="es-PE" sz="1487" dirty="0">
                <a:effectLst/>
                <a:latin typeface="Arial" panose="020B0604020202020204" pitchFamily="34" charset="0"/>
                <a:cs typeface="Arial" panose="020B0604020202020204" pitchFamily="34" charset="0"/>
              </a:rPr>
              <a:t>casos menos que en el presente año. </a:t>
            </a:r>
          </a:p>
          <a:p>
            <a:r>
              <a:rPr lang="es-PE" sz="1487" dirty="0">
                <a:effectLst/>
                <a:latin typeface="Arial" panose="020B0604020202020204" pitchFamily="34" charset="0"/>
                <a:cs typeface="Arial" panose="020B0604020202020204" pitchFamily="34" charset="0"/>
              </a:rPr>
              <a:t>En el 2024, se observa un incremento progresivo entre las SE11 a la SE19, luego hay una disminución en las </a:t>
            </a:r>
            <a:r>
              <a:rPr lang="es-PE" sz="1487" dirty="0" smtClean="0">
                <a:effectLst/>
                <a:latin typeface="Arial" panose="020B0604020202020204" pitchFamily="34" charset="0"/>
                <a:cs typeface="Arial" panose="020B0604020202020204" pitchFamily="34" charset="0"/>
              </a:rPr>
              <a:t>4 </a:t>
            </a:r>
            <a:r>
              <a:rPr lang="es-PE" sz="1487" dirty="0">
                <a:effectLst/>
                <a:latin typeface="Arial" panose="020B0604020202020204" pitchFamily="34" charset="0"/>
                <a:cs typeface="Arial" panose="020B0604020202020204" pitchFamily="34" charset="0"/>
              </a:rPr>
              <a:t>últimas semanas, ubicándose en la presente semana en zona de </a:t>
            </a:r>
            <a:r>
              <a:rPr lang="es-PE" sz="1487" dirty="0" smtClean="0">
                <a:effectLst/>
                <a:highlight>
                  <a:srgbClr val="00FF00"/>
                </a:highlight>
                <a:latin typeface="Arial" panose="020B0604020202020204" pitchFamily="34" charset="0"/>
                <a:cs typeface="Arial" panose="020B0604020202020204" pitchFamily="34" charset="0"/>
              </a:rPr>
              <a:t>ÉXITO y SEGURIDAD.</a:t>
            </a:r>
            <a:r>
              <a:rPr lang="es-PE" sz="1487" dirty="0" smtClean="0">
                <a:effectLst/>
                <a:latin typeface="Arial" panose="020B0604020202020204" pitchFamily="34" charset="0"/>
                <a:cs typeface="Arial" panose="020B0604020202020204" pitchFamily="34" charset="0"/>
              </a:rPr>
              <a:t> </a:t>
            </a:r>
            <a:endParaRPr lang="es-PE" sz="1487" dirty="0">
              <a:solidFill>
                <a:srgbClr val="FF0000"/>
              </a:solidFill>
              <a:effectLst/>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3"/>
          <a:stretch>
            <a:fillRect/>
          </a:stretch>
        </p:blipFill>
        <p:spPr>
          <a:xfrm>
            <a:off x="1283824" y="257256"/>
            <a:ext cx="9217951" cy="5620999"/>
          </a:xfrm>
          <a:prstGeom prst="rect">
            <a:avLst/>
          </a:prstGeom>
        </p:spPr>
      </p:pic>
    </p:spTree>
    <p:extLst>
      <p:ext uri="{BB962C8B-B14F-4D97-AF65-F5344CB8AC3E}">
        <p14:creationId xmlns:p14="http://schemas.microsoft.com/office/powerpoint/2010/main" val="22283770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6E798EB-8B1F-4F9C-9BE4-BD41A81B47A1}"/>
              </a:ext>
            </a:extLst>
          </p:cNvPr>
          <p:cNvSpPr txBox="1"/>
          <p:nvPr/>
        </p:nvSpPr>
        <p:spPr>
          <a:xfrm>
            <a:off x="145774" y="59639"/>
            <a:ext cx="11926956" cy="769441"/>
          </a:xfrm>
          <a:prstGeom prst="rect">
            <a:avLst/>
          </a:prstGeom>
          <a:solidFill>
            <a:schemeClr val="accent2">
              <a:lumMod val="20000"/>
              <a:lumOff val="80000"/>
            </a:schemeClr>
          </a:solidFill>
          <a:ln>
            <a:solidFill>
              <a:schemeClr val="tx1"/>
            </a:solidFill>
          </a:ln>
        </p:spPr>
        <p:txBody>
          <a:bodyPr wrap="square">
            <a:spAutoFit/>
          </a:bodyPr>
          <a:lstStyle/>
          <a:p>
            <a:pPr algn="ctr"/>
            <a:r>
              <a:rPr kumimoji="0" lang="es-PE" sz="2200" b="1" i="0" u="none" strike="noStrike" cap="none" normalizeH="0" baseline="0" dirty="0">
                <a:ln>
                  <a:noFill/>
                </a:ln>
                <a:solidFill>
                  <a:schemeClr val="tx1"/>
                </a:solidFill>
                <a:effectLst/>
                <a:latin typeface="Arial" panose="020B0604020202020204" pitchFamily="34" charset="0"/>
              </a:rPr>
              <a:t>Número de Muertes Maternas </a:t>
            </a:r>
            <a:r>
              <a:rPr kumimoji="0" lang="es-PE" sz="2200" b="1" i="0" u="none" strike="noStrike" cap="none" normalizeH="0" baseline="0" dirty="0">
                <a:ln>
                  <a:noFill/>
                </a:ln>
                <a:solidFill>
                  <a:srgbClr val="FF0000"/>
                </a:solidFill>
                <a:effectLst/>
                <a:latin typeface="Arial" panose="020B0604020202020204" pitchFamily="34" charset="0"/>
              </a:rPr>
              <a:t>Directas</a:t>
            </a:r>
            <a:r>
              <a:rPr lang="es-PE" sz="2200" b="1" dirty="0">
                <a:solidFill>
                  <a:srgbClr val="FF0000"/>
                </a:solidFill>
                <a:latin typeface="Arial" panose="020B0604020202020204" pitchFamily="34" charset="0"/>
              </a:rPr>
              <a:t> e</a:t>
            </a:r>
            <a:r>
              <a:rPr kumimoji="0" lang="es-PE" sz="2200" b="1" i="0" u="none" strike="noStrike" cap="none" normalizeH="0" baseline="0" dirty="0">
                <a:ln>
                  <a:noFill/>
                </a:ln>
                <a:solidFill>
                  <a:srgbClr val="FF0000"/>
                </a:solidFill>
                <a:effectLst/>
                <a:latin typeface="Arial" panose="020B0604020202020204" pitchFamily="34" charset="0"/>
              </a:rPr>
              <a:t> Indirectas </a:t>
            </a:r>
            <a:r>
              <a:rPr kumimoji="0" lang="es-PE" sz="2200" b="1" i="0" u="none" strike="noStrike" cap="none" normalizeH="0" baseline="0" dirty="0">
                <a:ln>
                  <a:noFill/>
                </a:ln>
                <a:solidFill>
                  <a:schemeClr val="tx1"/>
                </a:solidFill>
                <a:effectLst/>
                <a:latin typeface="Arial" panose="020B0604020202020204" pitchFamily="34" charset="0"/>
              </a:rPr>
              <a:t>según Edades y Etapas de vida, </a:t>
            </a:r>
            <a:r>
              <a:rPr kumimoji="0" lang="es-PE" sz="2200" b="1" i="0" u="none" strike="noStrike" cap="none" normalizeH="0" baseline="0" dirty="0">
                <a:ln>
                  <a:noFill/>
                </a:ln>
                <a:solidFill>
                  <a:srgbClr val="0070C0"/>
                </a:solidFill>
                <a:effectLst/>
                <a:latin typeface="Arial" panose="020B0604020202020204" pitchFamily="34" charset="0"/>
              </a:rPr>
              <a:t>Ocurridas</a:t>
            </a:r>
            <a:r>
              <a:rPr kumimoji="0" lang="es-PE" sz="2200" b="1" i="0" u="none" strike="noStrike" cap="none" normalizeH="0" baseline="0" dirty="0">
                <a:ln>
                  <a:noFill/>
                </a:ln>
                <a:solidFill>
                  <a:schemeClr val="tx1"/>
                </a:solidFill>
                <a:effectLst/>
                <a:latin typeface="Arial" panose="020B0604020202020204" pitchFamily="34" charset="0"/>
              </a:rPr>
              <a:t> en la región Loreto. 2023 (SE1-SE52)-2024* (hasta el 06 de agosto)</a:t>
            </a:r>
            <a:r>
              <a:rPr lang="es-PE" sz="2200" b="1" dirty="0">
                <a:latin typeface="Arial" panose="020B0604020202020204" pitchFamily="34" charset="0"/>
              </a:rPr>
              <a:t>.</a:t>
            </a:r>
            <a:endParaRPr lang="es-ES" sz="2200" dirty="0"/>
          </a:p>
        </p:txBody>
      </p:sp>
      <p:sp>
        <p:nvSpPr>
          <p:cNvPr id="7" name="Text Box 3">
            <a:extLst>
              <a:ext uri="{FF2B5EF4-FFF2-40B4-BE49-F238E27FC236}">
                <a16:creationId xmlns:a16="http://schemas.microsoft.com/office/drawing/2014/main" id="{31C260D2-531F-4859-8A52-C7DCB9BDB3A9}"/>
              </a:ext>
            </a:extLst>
          </p:cNvPr>
          <p:cNvSpPr txBox="1">
            <a:spLocks noChangeArrowheads="1"/>
          </p:cNvSpPr>
          <p:nvPr/>
        </p:nvSpPr>
        <p:spPr bwMode="auto">
          <a:xfrm>
            <a:off x="1905000" y="5180273"/>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9" name="CuadroTexto 8">
            <a:extLst>
              <a:ext uri="{FF2B5EF4-FFF2-40B4-BE49-F238E27FC236}">
                <a16:creationId xmlns:a16="http://schemas.microsoft.com/office/drawing/2014/main" id="{908CF742-2068-44F8-B982-10DCC488223F}"/>
              </a:ext>
            </a:extLst>
          </p:cNvPr>
          <p:cNvSpPr txBox="1"/>
          <p:nvPr/>
        </p:nvSpPr>
        <p:spPr>
          <a:xfrm>
            <a:off x="145774" y="5513416"/>
            <a:ext cx="11926956" cy="1179810"/>
          </a:xfrm>
          <a:prstGeom prst="rect">
            <a:avLst/>
          </a:prstGeom>
          <a:noFill/>
          <a:ln>
            <a:solidFill>
              <a:schemeClr val="accent1"/>
            </a:solidFill>
          </a:ln>
        </p:spPr>
        <p:txBody>
          <a:bodyPr wrap="square">
            <a:spAutoFit/>
          </a:bodyPr>
          <a:lstStyle/>
          <a:p>
            <a:pPr marL="0" marR="0" lvl="0" indent="0" algn="just" defTabSz="914400" rtl="0" eaLnBrk="0" fontAlgn="base" latinLnBrk="0" hangingPunct="0">
              <a:lnSpc>
                <a:spcPct val="100000"/>
              </a:lnSpc>
              <a:spcBef>
                <a:spcPct val="0"/>
              </a:spcBef>
              <a:spcAft>
                <a:spcPts val="800"/>
              </a:spcAft>
              <a:buClrTx/>
              <a:buSzTx/>
              <a:buFontTx/>
              <a:buNone/>
              <a:tabLst/>
            </a:pPr>
            <a:r>
              <a:rPr lang="es-PE" sz="1600" dirty="0">
                <a:latin typeface="Arial" panose="020B0604020202020204" pitchFamily="34" charset="0"/>
              </a:rPr>
              <a:t>En el 2023, de 23 muertes maternas, 03 fueron en la etapa adolescente, 11 en la etapa  joven y  09 en la etapa adulto.</a:t>
            </a:r>
          </a:p>
          <a:p>
            <a:pPr marL="0" marR="0" lvl="0" indent="0" algn="just" defTabSz="914400" rtl="0" eaLnBrk="0" fontAlgn="base" latinLnBrk="0" hangingPunct="0">
              <a:lnSpc>
                <a:spcPct val="100000"/>
              </a:lnSpc>
              <a:spcBef>
                <a:spcPct val="0"/>
              </a:spcBef>
              <a:spcAft>
                <a:spcPts val="800"/>
              </a:spcAft>
              <a:buClrTx/>
              <a:buSzTx/>
              <a:buFontTx/>
              <a:buNone/>
              <a:tabLst/>
            </a:pPr>
            <a:r>
              <a:rPr lang="es-PE" sz="1600" b="1" dirty="0">
                <a:latin typeface="Arial" panose="020B0604020202020204" pitchFamily="34" charset="0"/>
              </a:rPr>
              <a:t>En el 2024, de las 11 muertes maternas Directas e Indirectas; 2 ocurrieron en la etapa adolescente, (16 y 17 años) , 06 muertes maternas en la etapa joven  (22, 26, 28 y 29 años) y 03 muertes maternas en la etapa adulto de 35, 37 y 40 años de edad).</a:t>
            </a:r>
          </a:p>
        </p:txBody>
      </p:sp>
      <p:pic>
        <p:nvPicPr>
          <p:cNvPr id="2" name="Imagen 1">
            <a:extLst>
              <a:ext uri="{FF2B5EF4-FFF2-40B4-BE49-F238E27FC236}">
                <a16:creationId xmlns:a16="http://schemas.microsoft.com/office/drawing/2014/main" id="{FB7645F9-D286-753E-6B4A-A98A56E579F5}"/>
              </a:ext>
            </a:extLst>
          </p:cNvPr>
          <p:cNvPicPr>
            <a:picLocks noChangeAspect="1"/>
          </p:cNvPicPr>
          <p:nvPr/>
        </p:nvPicPr>
        <p:blipFill>
          <a:blip r:embed="rId3"/>
          <a:stretch>
            <a:fillRect/>
          </a:stretch>
        </p:blipFill>
        <p:spPr>
          <a:xfrm>
            <a:off x="1996733" y="891464"/>
            <a:ext cx="8221980" cy="4312255"/>
          </a:xfrm>
          <a:prstGeom prst="rect">
            <a:avLst/>
          </a:prstGeom>
          <a:ln>
            <a:solidFill>
              <a:schemeClr val="tx1"/>
            </a:solidFill>
          </a:ln>
        </p:spPr>
      </p:pic>
    </p:spTree>
    <p:extLst>
      <p:ext uri="{BB962C8B-B14F-4D97-AF65-F5344CB8AC3E}">
        <p14:creationId xmlns:p14="http://schemas.microsoft.com/office/powerpoint/2010/main" val="14681601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6E798EB-8B1F-4F9C-9BE4-BD41A81B47A1}"/>
              </a:ext>
            </a:extLst>
          </p:cNvPr>
          <p:cNvSpPr txBox="1"/>
          <p:nvPr/>
        </p:nvSpPr>
        <p:spPr>
          <a:xfrm>
            <a:off x="145774" y="59639"/>
            <a:ext cx="11926956" cy="1107996"/>
          </a:xfrm>
          <a:prstGeom prst="rect">
            <a:avLst/>
          </a:prstGeom>
          <a:solidFill>
            <a:schemeClr val="accent2">
              <a:lumMod val="20000"/>
              <a:lumOff val="80000"/>
            </a:schemeClr>
          </a:solidFill>
          <a:ln>
            <a:solidFill>
              <a:schemeClr val="tx1"/>
            </a:solidFill>
          </a:ln>
        </p:spPr>
        <p:txBody>
          <a:bodyPr wrap="square">
            <a:spAutoFit/>
          </a:bodyPr>
          <a:lstStyle/>
          <a:p>
            <a:pPr algn="ctr"/>
            <a:r>
              <a:rPr kumimoji="0" lang="es-PE" sz="2200" b="1" i="0" u="none" strike="noStrike" cap="none" normalizeH="0" baseline="0" dirty="0">
                <a:ln>
                  <a:noFill/>
                </a:ln>
                <a:solidFill>
                  <a:schemeClr val="tx1"/>
                </a:solidFill>
                <a:effectLst/>
                <a:latin typeface="Arial" panose="020B0604020202020204" pitchFamily="34" charset="0"/>
              </a:rPr>
              <a:t>Número de Muertes Maternas </a:t>
            </a:r>
            <a:r>
              <a:rPr kumimoji="0" lang="es-PE" sz="2200" b="1" i="0" u="none" strike="noStrike" cap="none" normalizeH="0" baseline="0" dirty="0">
                <a:ln>
                  <a:noFill/>
                </a:ln>
                <a:solidFill>
                  <a:srgbClr val="FF0000"/>
                </a:solidFill>
                <a:effectLst/>
                <a:latin typeface="Arial" panose="020B0604020202020204" pitchFamily="34" charset="0"/>
              </a:rPr>
              <a:t>Directas</a:t>
            </a:r>
            <a:r>
              <a:rPr lang="es-PE" sz="2200" b="1" dirty="0">
                <a:solidFill>
                  <a:srgbClr val="FF0000"/>
                </a:solidFill>
                <a:latin typeface="Arial" panose="020B0604020202020204" pitchFamily="34" charset="0"/>
              </a:rPr>
              <a:t> e</a:t>
            </a:r>
            <a:r>
              <a:rPr kumimoji="0" lang="es-PE" sz="2200" b="1" i="0" u="none" strike="noStrike" cap="none" normalizeH="0" baseline="0" dirty="0">
                <a:ln>
                  <a:noFill/>
                </a:ln>
                <a:solidFill>
                  <a:srgbClr val="FF0000"/>
                </a:solidFill>
                <a:effectLst/>
                <a:latin typeface="Arial" panose="020B0604020202020204" pitchFamily="34" charset="0"/>
              </a:rPr>
              <a:t> Indirectas </a:t>
            </a:r>
            <a:r>
              <a:rPr kumimoji="0" lang="es-PE" sz="2200" b="1" i="0" u="none" strike="noStrike" cap="none" normalizeH="0" baseline="0" dirty="0">
                <a:ln>
                  <a:noFill/>
                </a:ln>
                <a:solidFill>
                  <a:schemeClr val="tx1"/>
                </a:solidFill>
                <a:effectLst/>
                <a:latin typeface="Arial" panose="020B0604020202020204" pitchFamily="34" charset="0"/>
              </a:rPr>
              <a:t>según Causas </a:t>
            </a:r>
            <a:r>
              <a:rPr lang="es-PE" sz="2200" b="1" dirty="0">
                <a:latin typeface="Arial" panose="020B0604020202020204" pitchFamily="34" charset="0"/>
              </a:rPr>
              <a:t>Básicas de fallecimiento, </a:t>
            </a:r>
            <a:r>
              <a:rPr lang="es-PE" sz="2200" b="1" dirty="0">
                <a:solidFill>
                  <a:srgbClr val="00B0F0"/>
                </a:solidFill>
                <a:latin typeface="Arial" panose="020B0604020202020204" pitchFamily="34" charset="0"/>
              </a:rPr>
              <a:t>OCURRIDAS</a:t>
            </a:r>
            <a:r>
              <a:rPr lang="es-PE" sz="2200" b="1" dirty="0">
                <a:latin typeface="Arial" panose="020B0604020202020204" pitchFamily="34" charset="0"/>
              </a:rPr>
              <a:t> </a:t>
            </a:r>
            <a:r>
              <a:rPr kumimoji="0" lang="es-PE" sz="2200" b="1" i="0" u="none" strike="noStrike" cap="none" normalizeH="0" baseline="0" dirty="0">
                <a:ln>
                  <a:noFill/>
                </a:ln>
                <a:solidFill>
                  <a:schemeClr val="tx1"/>
                </a:solidFill>
                <a:effectLst/>
                <a:latin typeface="Arial" panose="020B0604020202020204" pitchFamily="34" charset="0"/>
              </a:rPr>
              <a:t>en la región Loreto. 2023 SE1-SE52)-2024* </a:t>
            </a:r>
          </a:p>
          <a:p>
            <a:pPr algn="ctr"/>
            <a:r>
              <a:rPr kumimoji="0" lang="es-PE" sz="2200" b="1" i="0" u="none" strike="noStrike" cap="none" normalizeH="0" baseline="0" dirty="0">
                <a:ln>
                  <a:noFill/>
                </a:ln>
                <a:solidFill>
                  <a:schemeClr val="tx1"/>
                </a:solidFill>
                <a:effectLst/>
                <a:latin typeface="Arial" panose="020B0604020202020204" pitchFamily="34" charset="0"/>
              </a:rPr>
              <a:t>(hasta el 06 de agosto)</a:t>
            </a:r>
            <a:r>
              <a:rPr lang="es-PE" sz="2200" b="1" dirty="0">
                <a:latin typeface="Arial" panose="020B0604020202020204" pitchFamily="34" charset="0"/>
              </a:rPr>
              <a:t>.</a:t>
            </a:r>
            <a:endParaRPr lang="es-ES" sz="2200" dirty="0"/>
          </a:p>
        </p:txBody>
      </p:sp>
      <p:sp>
        <p:nvSpPr>
          <p:cNvPr id="7" name="Text Box 3">
            <a:extLst>
              <a:ext uri="{FF2B5EF4-FFF2-40B4-BE49-F238E27FC236}">
                <a16:creationId xmlns:a16="http://schemas.microsoft.com/office/drawing/2014/main" id="{31C260D2-531F-4859-8A52-C7DCB9BDB3A9}"/>
              </a:ext>
            </a:extLst>
          </p:cNvPr>
          <p:cNvSpPr txBox="1">
            <a:spLocks noChangeArrowheads="1"/>
          </p:cNvSpPr>
          <p:nvPr/>
        </p:nvSpPr>
        <p:spPr bwMode="auto">
          <a:xfrm>
            <a:off x="82061" y="5228840"/>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9" name="CuadroTexto 8">
            <a:extLst>
              <a:ext uri="{FF2B5EF4-FFF2-40B4-BE49-F238E27FC236}">
                <a16:creationId xmlns:a16="http://schemas.microsoft.com/office/drawing/2014/main" id="{908CF742-2068-44F8-B982-10DCC488223F}"/>
              </a:ext>
            </a:extLst>
          </p:cNvPr>
          <p:cNvSpPr txBox="1"/>
          <p:nvPr/>
        </p:nvSpPr>
        <p:spPr>
          <a:xfrm>
            <a:off x="85630" y="5507203"/>
            <a:ext cx="11926956" cy="1272143"/>
          </a:xfrm>
          <a:prstGeom prst="rect">
            <a:avLst/>
          </a:prstGeom>
          <a:noFill/>
          <a:ln>
            <a:solidFill>
              <a:schemeClr val="accent1"/>
            </a:solidFill>
          </a:ln>
        </p:spPr>
        <p:txBody>
          <a:bodyPr wrap="square">
            <a:spAutoFit/>
          </a:bodyPr>
          <a:lstStyle/>
          <a:p>
            <a:pPr marL="0" marR="0" lvl="0" indent="0" algn="just" defTabSz="914400" rtl="0" eaLnBrk="0" fontAlgn="base" latinLnBrk="0" hangingPunct="0">
              <a:lnSpc>
                <a:spcPct val="100000"/>
              </a:lnSpc>
              <a:spcBef>
                <a:spcPct val="0"/>
              </a:spcBef>
              <a:spcAft>
                <a:spcPts val="800"/>
              </a:spcAft>
              <a:buClrTx/>
              <a:buSzTx/>
              <a:buFontTx/>
              <a:buNone/>
              <a:tabLst/>
            </a:pPr>
            <a:r>
              <a:rPr lang="es-PE" sz="1400" dirty="0">
                <a:latin typeface="Arial" panose="020B0604020202020204" pitchFamily="34" charset="0"/>
              </a:rPr>
              <a:t>En el 2023, de 23 muertes maternas, de las 15 muertes maternas directas, el mayor porcentaje son las causadas por hemorragias (47.8%). En las muertes Indirectas, son diversas las causas.</a:t>
            </a:r>
          </a:p>
          <a:p>
            <a:pPr marL="0" marR="0" lvl="0" indent="0" algn="just" defTabSz="914400" rtl="0" eaLnBrk="0" fontAlgn="base" latinLnBrk="0" hangingPunct="0">
              <a:lnSpc>
                <a:spcPct val="100000"/>
              </a:lnSpc>
              <a:spcBef>
                <a:spcPct val="0"/>
              </a:spcBef>
              <a:spcAft>
                <a:spcPts val="800"/>
              </a:spcAft>
              <a:buClrTx/>
              <a:buSzTx/>
              <a:buFontTx/>
              <a:buNone/>
              <a:tabLst/>
            </a:pPr>
            <a:r>
              <a:rPr lang="es-PE" sz="1400" b="1" dirty="0">
                <a:latin typeface="Arial" panose="020B0604020202020204" pitchFamily="34" charset="0"/>
              </a:rPr>
              <a:t>En el año 2024, de las 11 muertes maternas, las </a:t>
            </a:r>
            <a:r>
              <a:rPr lang="es-PE" sz="1400" b="1" dirty="0">
                <a:solidFill>
                  <a:srgbClr val="FF0000"/>
                </a:solidFill>
                <a:latin typeface="Arial" panose="020B0604020202020204" pitchFamily="34" charset="0"/>
              </a:rPr>
              <a:t>07 Directas </a:t>
            </a:r>
            <a:r>
              <a:rPr lang="es-PE" sz="1400" b="1" dirty="0">
                <a:latin typeface="Arial" panose="020B0604020202020204" pitchFamily="34" charset="0"/>
              </a:rPr>
              <a:t>(63.6%): 05 causa genérica de hemorragias y 02 causa genérica de sepsis obstétricas. </a:t>
            </a:r>
            <a:r>
              <a:rPr lang="es-PE" sz="1400" b="1" dirty="0">
                <a:solidFill>
                  <a:srgbClr val="0070C0"/>
                </a:solidFill>
                <a:latin typeface="Arial" panose="020B0604020202020204" pitchFamily="34" charset="0"/>
              </a:rPr>
              <a:t>04 causas Indirectas </a:t>
            </a:r>
            <a:r>
              <a:rPr lang="es-PE" sz="1400" b="1" dirty="0">
                <a:latin typeface="Arial" panose="020B0604020202020204" pitchFamily="34" charset="0"/>
              </a:rPr>
              <a:t>(36.4%): 02 por Insuficiencia respiratoria no especificada, 01 por Secuelas de Tuberculosis del Sistema Nervioso Central y 01 Bronquitis aguda, no especificada.</a:t>
            </a:r>
          </a:p>
        </p:txBody>
      </p:sp>
      <p:pic>
        <p:nvPicPr>
          <p:cNvPr id="2" name="Imagen 1">
            <a:extLst>
              <a:ext uri="{FF2B5EF4-FFF2-40B4-BE49-F238E27FC236}">
                <a16:creationId xmlns:a16="http://schemas.microsoft.com/office/drawing/2014/main" id="{92828DEE-F4A4-467E-AC1D-3D0A084E3F53}"/>
              </a:ext>
            </a:extLst>
          </p:cNvPr>
          <p:cNvPicPr>
            <a:picLocks noChangeAspect="1"/>
          </p:cNvPicPr>
          <p:nvPr/>
        </p:nvPicPr>
        <p:blipFill>
          <a:blip r:embed="rId3"/>
          <a:stretch>
            <a:fillRect/>
          </a:stretch>
        </p:blipFill>
        <p:spPr>
          <a:xfrm>
            <a:off x="271835" y="1542582"/>
            <a:ext cx="5639108" cy="3674535"/>
          </a:xfrm>
          <a:prstGeom prst="rect">
            <a:avLst/>
          </a:prstGeom>
          <a:ln>
            <a:solidFill>
              <a:schemeClr val="tx1"/>
            </a:solidFill>
          </a:ln>
        </p:spPr>
      </p:pic>
      <p:sp>
        <p:nvSpPr>
          <p:cNvPr id="4" name="CuadroTexto 3">
            <a:extLst>
              <a:ext uri="{FF2B5EF4-FFF2-40B4-BE49-F238E27FC236}">
                <a16:creationId xmlns:a16="http://schemas.microsoft.com/office/drawing/2014/main" id="{6365F1B9-5DA8-4274-B048-8A8F5CF27EC5}"/>
              </a:ext>
            </a:extLst>
          </p:cNvPr>
          <p:cNvSpPr txBox="1"/>
          <p:nvPr/>
        </p:nvSpPr>
        <p:spPr>
          <a:xfrm>
            <a:off x="271835" y="1221634"/>
            <a:ext cx="800100" cy="365760"/>
          </a:xfrm>
          <a:prstGeom prst="rect">
            <a:avLst/>
          </a:prstGeom>
          <a:noFill/>
        </p:spPr>
        <p:txBody>
          <a:bodyPr wrap="square" rtlCol="0">
            <a:spAutoFit/>
          </a:bodyPr>
          <a:lstStyle/>
          <a:p>
            <a:r>
              <a:rPr lang="es-MX" b="1" dirty="0"/>
              <a:t>2023</a:t>
            </a:r>
          </a:p>
        </p:txBody>
      </p:sp>
      <p:sp>
        <p:nvSpPr>
          <p:cNvPr id="10" name="CuadroTexto 9">
            <a:extLst>
              <a:ext uri="{FF2B5EF4-FFF2-40B4-BE49-F238E27FC236}">
                <a16:creationId xmlns:a16="http://schemas.microsoft.com/office/drawing/2014/main" id="{2BFE6559-D413-4540-878E-48BD369146D3}"/>
              </a:ext>
            </a:extLst>
          </p:cNvPr>
          <p:cNvSpPr txBox="1"/>
          <p:nvPr/>
        </p:nvSpPr>
        <p:spPr>
          <a:xfrm>
            <a:off x="10953750" y="1221634"/>
            <a:ext cx="800100" cy="365760"/>
          </a:xfrm>
          <a:prstGeom prst="rect">
            <a:avLst/>
          </a:prstGeom>
          <a:noFill/>
        </p:spPr>
        <p:txBody>
          <a:bodyPr wrap="square" rtlCol="0">
            <a:spAutoFit/>
          </a:bodyPr>
          <a:lstStyle/>
          <a:p>
            <a:r>
              <a:rPr lang="es-MX" b="1" dirty="0"/>
              <a:t>2024</a:t>
            </a:r>
          </a:p>
        </p:txBody>
      </p:sp>
      <p:pic>
        <p:nvPicPr>
          <p:cNvPr id="6" name="Imagen 5">
            <a:extLst>
              <a:ext uri="{FF2B5EF4-FFF2-40B4-BE49-F238E27FC236}">
                <a16:creationId xmlns:a16="http://schemas.microsoft.com/office/drawing/2014/main" id="{09ACE0FA-2FAA-4CE9-F0E2-5818EA3C8CC3}"/>
              </a:ext>
            </a:extLst>
          </p:cNvPr>
          <p:cNvPicPr>
            <a:picLocks noChangeAspect="1"/>
          </p:cNvPicPr>
          <p:nvPr/>
        </p:nvPicPr>
        <p:blipFill>
          <a:blip r:embed="rId4"/>
          <a:stretch>
            <a:fillRect/>
          </a:stretch>
        </p:blipFill>
        <p:spPr>
          <a:xfrm>
            <a:off x="6096000" y="1554305"/>
            <a:ext cx="5874023" cy="3662812"/>
          </a:xfrm>
          <a:prstGeom prst="rect">
            <a:avLst/>
          </a:prstGeom>
          <a:ln>
            <a:solidFill>
              <a:schemeClr val="tx1"/>
            </a:solidFill>
          </a:ln>
        </p:spPr>
      </p:pic>
    </p:spTree>
    <p:extLst>
      <p:ext uri="{BB962C8B-B14F-4D97-AF65-F5344CB8AC3E}">
        <p14:creationId xmlns:p14="http://schemas.microsoft.com/office/powerpoint/2010/main" val="23947030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01B348E-E272-4B7C-812B-0B8FACE4B953}"/>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363793" y="1437646"/>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3CE1B714-3A23-4E5F-B23B-4E0C56CA2D87}"/>
              </a:ext>
            </a:extLst>
          </p:cNvPr>
          <p:cNvSpPr>
            <a:spLocks noGrp="1"/>
          </p:cNvSpPr>
          <p:nvPr>
            <p:ph type="ctrTitle"/>
          </p:nvPr>
        </p:nvSpPr>
        <p:spPr>
          <a:xfrm>
            <a:off x="4208207" y="2113936"/>
            <a:ext cx="7620000" cy="1778442"/>
          </a:xfrm>
          <a:blipFill>
            <a:blip r:embed="rId4"/>
            <a:tile tx="0" ty="0" sx="100000" sy="100000" flip="none" algn="tl"/>
          </a:blipFill>
        </p:spPr>
        <p:txBody>
          <a:bodyPr vert="horz" lIns="87105" tIns="43552" rIns="87105" bIns="43552" rtlCol="0" anchor="b">
            <a:normAutofit fontScale="90000"/>
          </a:bodyPr>
          <a:lstStyle/>
          <a:p>
            <a:pPr algn="ctr"/>
            <a:r>
              <a:rPr lang="es-MX" sz="6287" b="1" dirty="0">
                <a:solidFill>
                  <a:schemeClr val="accent6">
                    <a:lumMod val="50000"/>
                  </a:schemeClr>
                </a:solidFill>
                <a:latin typeface="Algerian" panose="04020705040A02060702" pitchFamily="82" charset="0"/>
              </a:rPr>
              <a:t>MUERTES FETALES Y NEONATALES</a:t>
            </a:r>
          </a:p>
        </p:txBody>
      </p:sp>
    </p:spTree>
    <p:extLst>
      <p:ext uri="{BB962C8B-B14F-4D97-AF65-F5344CB8AC3E}">
        <p14:creationId xmlns:p14="http://schemas.microsoft.com/office/powerpoint/2010/main" val="29017697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386860" y="6563525"/>
            <a:ext cx="4402780" cy="21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900" b="0" i="0" u="none" strike="noStrike" cap="none" normalizeH="0" baseline="0" dirty="0">
                <a:ln>
                  <a:noFill/>
                </a:ln>
                <a:effectLst/>
                <a:latin typeface="Arial" panose="020B0604020202020204" pitchFamily="34" charset="0"/>
              </a:rPr>
              <a:t>Fuente: Dirección de Epidemiología GERESA Loreto, *hasta el  3 de agosto 2024</a:t>
            </a:r>
          </a:p>
          <a:p>
            <a:pPr marL="0" marR="0" lvl="0" indent="0" algn="l" defTabSz="914400" rtl="0" eaLnBrk="0" fontAlgn="base" latinLnBrk="0" hangingPunct="0">
              <a:lnSpc>
                <a:spcPct val="100000"/>
              </a:lnSpc>
              <a:spcBef>
                <a:spcPct val="0"/>
              </a:spcBef>
              <a:spcAft>
                <a:spcPts val="800"/>
              </a:spcAft>
              <a:buClrTx/>
              <a:buSzTx/>
              <a:buFontTx/>
              <a:buNone/>
              <a:tabLst/>
            </a:pPr>
            <a:endParaRPr kumimoji="0" lang="es-PE" sz="2800" b="0" i="0" u="none" strike="noStrike" cap="none" normalizeH="0" baseline="0" dirty="0">
              <a:ln>
                <a:noFill/>
              </a:ln>
              <a:effectLst/>
              <a:latin typeface="Arial" panose="020B0604020202020204" pitchFamily="34" charset="0"/>
            </a:endParaRPr>
          </a:p>
        </p:txBody>
      </p:sp>
      <p:sp>
        <p:nvSpPr>
          <p:cNvPr id="8" name="CuadroTexto 7">
            <a:extLst>
              <a:ext uri="{FF2B5EF4-FFF2-40B4-BE49-F238E27FC236}">
                <a16:creationId xmlns:a16="http://schemas.microsoft.com/office/drawing/2014/main" id="{86E798EB-8B1F-4F9C-9BE4-BD41A81B47A1}"/>
              </a:ext>
            </a:extLst>
          </p:cNvPr>
          <p:cNvSpPr txBox="1"/>
          <p:nvPr/>
        </p:nvSpPr>
        <p:spPr>
          <a:xfrm>
            <a:off x="145774" y="59639"/>
            <a:ext cx="11926956" cy="954107"/>
          </a:xfrm>
          <a:prstGeom prst="rect">
            <a:avLst/>
          </a:prstGeom>
          <a:solidFill>
            <a:schemeClr val="accent1">
              <a:lumMod val="20000"/>
              <a:lumOff val="80000"/>
            </a:schemeClr>
          </a:solidFill>
        </p:spPr>
        <p:txBody>
          <a:bodyPr wrap="square">
            <a:spAutoFit/>
          </a:bodyPr>
          <a:lstStyle/>
          <a:p>
            <a:pPr algn="ctr"/>
            <a:r>
              <a:rPr kumimoji="0" lang="es-PE" sz="2800" b="1" i="0" u="none" strike="noStrike" cap="none" normalizeH="0" baseline="0" dirty="0">
                <a:ln>
                  <a:noFill/>
                </a:ln>
                <a:solidFill>
                  <a:schemeClr val="tx1"/>
                </a:solidFill>
                <a:effectLst/>
                <a:latin typeface="Arial" panose="020B0604020202020204" pitchFamily="34" charset="0"/>
              </a:rPr>
              <a:t>Número de Muertes Fetales y Neonatales según años de notificación </a:t>
            </a:r>
            <a:r>
              <a:rPr lang="es-PE" sz="2800" b="1" dirty="0">
                <a:latin typeface="Arial" panose="020B0604020202020204" pitchFamily="34" charset="0"/>
              </a:rPr>
              <a:t>GERESA Loreto  </a:t>
            </a:r>
            <a:r>
              <a:rPr kumimoji="0" lang="es-PE" sz="2800" b="1" i="0" u="none" strike="noStrike" cap="none" normalizeH="0" baseline="0" dirty="0">
                <a:ln>
                  <a:noFill/>
                </a:ln>
                <a:solidFill>
                  <a:schemeClr val="tx1"/>
                </a:solidFill>
                <a:effectLst/>
                <a:latin typeface="Arial" panose="020B0604020202020204" pitchFamily="34" charset="0"/>
              </a:rPr>
              <a:t>2016-2024* (SE1-SE31)</a:t>
            </a:r>
            <a:endParaRPr lang="es-ES" sz="2800" dirty="0"/>
          </a:p>
        </p:txBody>
      </p:sp>
      <p:pic>
        <p:nvPicPr>
          <p:cNvPr id="3" name="Imagen 2">
            <a:extLst>
              <a:ext uri="{FF2B5EF4-FFF2-40B4-BE49-F238E27FC236}">
                <a16:creationId xmlns:a16="http://schemas.microsoft.com/office/drawing/2014/main" id="{68DB313E-A425-5259-B8E9-8CFB154C965E}"/>
              </a:ext>
            </a:extLst>
          </p:cNvPr>
          <p:cNvPicPr>
            <a:picLocks noChangeAspect="1"/>
          </p:cNvPicPr>
          <p:nvPr/>
        </p:nvPicPr>
        <p:blipFill>
          <a:blip r:embed="rId3"/>
          <a:stretch>
            <a:fillRect/>
          </a:stretch>
        </p:blipFill>
        <p:spPr>
          <a:xfrm>
            <a:off x="145774" y="1143137"/>
            <a:ext cx="11926956" cy="5368193"/>
          </a:xfrm>
          <a:prstGeom prst="rect">
            <a:avLst/>
          </a:prstGeom>
          <a:ln>
            <a:solidFill>
              <a:schemeClr val="tx1"/>
            </a:solidFill>
          </a:ln>
        </p:spPr>
      </p:pic>
    </p:spTree>
    <p:extLst>
      <p:ext uri="{BB962C8B-B14F-4D97-AF65-F5344CB8AC3E}">
        <p14:creationId xmlns:p14="http://schemas.microsoft.com/office/powerpoint/2010/main" val="28085533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p:nvPr>
        </p:nvSpPr>
        <p:spPr>
          <a:xfrm>
            <a:off x="0" y="25477"/>
            <a:ext cx="12192000" cy="785612"/>
          </a:xfrm>
          <a:blipFill>
            <a:blip r:embed="rId2"/>
            <a:tile tx="0" ty="0" sx="100000" sy="100000" flip="none" algn="tl"/>
          </a:blipFill>
        </p:spPr>
        <p:txBody>
          <a:bodyPr>
            <a:noAutofit/>
          </a:bodyPr>
          <a:lstStyle/>
          <a:p>
            <a:pPr algn="ctr"/>
            <a:r>
              <a:rPr lang="es-PE" sz="2400" b="1" dirty="0">
                <a:latin typeface="Arial" pitchFamily="34" charset="0"/>
                <a:cs typeface="Arial" pitchFamily="34" charset="0"/>
              </a:rPr>
              <a:t>MORTALIDAD FETAL Y NEONATAL POR SEMANAS EPIDEMIOLÓGICAS  Y ESTABLECIMIENTOS DE SALUD NOTIFICANTES  2024 (SE1-SE31). </a:t>
            </a:r>
          </a:p>
        </p:txBody>
      </p:sp>
      <p:sp>
        <p:nvSpPr>
          <p:cNvPr id="7" name="CuadroTexto 6"/>
          <p:cNvSpPr txBox="1"/>
          <p:nvPr/>
        </p:nvSpPr>
        <p:spPr>
          <a:xfrm>
            <a:off x="180304" y="5172584"/>
            <a:ext cx="1236917" cy="369332"/>
          </a:xfrm>
          <a:prstGeom prst="rect">
            <a:avLst/>
          </a:prstGeom>
          <a:noFill/>
        </p:spPr>
        <p:txBody>
          <a:bodyPr wrap="square" rtlCol="0">
            <a:spAutoFit/>
          </a:bodyPr>
          <a:lstStyle/>
          <a:p>
            <a:r>
              <a:rPr lang="es-PE" b="1" dirty="0"/>
              <a:t>NEONATAL</a:t>
            </a:r>
          </a:p>
        </p:txBody>
      </p:sp>
      <p:sp>
        <p:nvSpPr>
          <p:cNvPr id="8" name="CuadroTexto 7"/>
          <p:cNvSpPr txBox="1"/>
          <p:nvPr/>
        </p:nvSpPr>
        <p:spPr>
          <a:xfrm>
            <a:off x="180304" y="2060697"/>
            <a:ext cx="1236917" cy="369332"/>
          </a:xfrm>
          <a:prstGeom prst="rect">
            <a:avLst/>
          </a:prstGeom>
          <a:noFill/>
        </p:spPr>
        <p:txBody>
          <a:bodyPr wrap="square" rtlCol="0">
            <a:spAutoFit/>
          </a:bodyPr>
          <a:lstStyle/>
          <a:p>
            <a:r>
              <a:rPr lang="es-PE" b="1" dirty="0"/>
              <a:t>FETAL</a:t>
            </a:r>
          </a:p>
        </p:txBody>
      </p:sp>
      <p:sp>
        <p:nvSpPr>
          <p:cNvPr id="5" name="Text Box 3">
            <a:extLst>
              <a:ext uri="{FF2B5EF4-FFF2-40B4-BE49-F238E27FC236}">
                <a16:creationId xmlns:a16="http://schemas.microsoft.com/office/drawing/2014/main" id="{135ABD8A-9407-38FF-8788-584668C8D7C0}"/>
              </a:ext>
            </a:extLst>
          </p:cNvPr>
          <p:cNvSpPr txBox="1">
            <a:spLocks noChangeArrowheads="1"/>
          </p:cNvSpPr>
          <p:nvPr/>
        </p:nvSpPr>
        <p:spPr bwMode="auto">
          <a:xfrm>
            <a:off x="1527353" y="6632205"/>
            <a:ext cx="4402780" cy="21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900" b="0" i="0" u="none" strike="noStrike" cap="none" normalizeH="0" baseline="0" dirty="0">
                <a:ln>
                  <a:noFill/>
                </a:ln>
                <a:effectLst/>
                <a:latin typeface="Arial" panose="020B0604020202020204" pitchFamily="34" charset="0"/>
              </a:rPr>
              <a:t>Fuente: Dirección de Epidemiología GERESA Loreto, *hasta el </a:t>
            </a:r>
            <a:r>
              <a:rPr lang="es-PE" sz="900" dirty="0">
                <a:latin typeface="Arial" panose="020B0604020202020204" pitchFamily="34" charset="0"/>
              </a:rPr>
              <a:t>3 de agosto</a:t>
            </a:r>
            <a:r>
              <a:rPr kumimoji="0" lang="es-PE" sz="900" b="0" i="0" u="none" strike="noStrike" cap="none" normalizeH="0" baseline="0" dirty="0">
                <a:ln>
                  <a:noFill/>
                </a:ln>
                <a:effectLst/>
                <a:latin typeface="Arial" panose="020B0604020202020204" pitchFamily="34" charset="0"/>
              </a:rPr>
              <a:t> 2024</a:t>
            </a:r>
          </a:p>
          <a:p>
            <a:pPr marL="0" marR="0" lvl="0" indent="0" algn="l" defTabSz="914400" rtl="0" eaLnBrk="0" fontAlgn="base" latinLnBrk="0" hangingPunct="0">
              <a:lnSpc>
                <a:spcPct val="100000"/>
              </a:lnSpc>
              <a:spcBef>
                <a:spcPct val="0"/>
              </a:spcBef>
              <a:spcAft>
                <a:spcPts val="800"/>
              </a:spcAft>
              <a:buClrTx/>
              <a:buSzTx/>
              <a:buFontTx/>
              <a:buNone/>
              <a:tabLst/>
            </a:pPr>
            <a:endParaRPr kumimoji="0" lang="es-PE" sz="2800" b="0" i="0" u="none" strike="noStrike" cap="none" normalizeH="0" baseline="0" dirty="0">
              <a:ln>
                <a:noFill/>
              </a:ln>
              <a:effectLst/>
              <a:latin typeface="Arial" panose="020B0604020202020204" pitchFamily="34" charset="0"/>
            </a:endParaRPr>
          </a:p>
        </p:txBody>
      </p:sp>
      <p:pic>
        <p:nvPicPr>
          <p:cNvPr id="4" name="Imagen 3">
            <a:extLst>
              <a:ext uri="{FF2B5EF4-FFF2-40B4-BE49-F238E27FC236}">
                <a16:creationId xmlns:a16="http://schemas.microsoft.com/office/drawing/2014/main" id="{1394B59C-9EE1-8372-8473-81C745E9D53F}"/>
              </a:ext>
            </a:extLst>
          </p:cNvPr>
          <p:cNvPicPr>
            <a:picLocks noChangeAspect="1"/>
          </p:cNvPicPr>
          <p:nvPr/>
        </p:nvPicPr>
        <p:blipFill>
          <a:blip r:embed="rId3"/>
          <a:stretch>
            <a:fillRect/>
          </a:stretch>
        </p:blipFill>
        <p:spPr>
          <a:xfrm>
            <a:off x="1507453" y="911858"/>
            <a:ext cx="10530471" cy="2815793"/>
          </a:xfrm>
          <a:prstGeom prst="rect">
            <a:avLst/>
          </a:prstGeom>
          <a:ln>
            <a:solidFill>
              <a:schemeClr val="tx1"/>
            </a:solidFill>
          </a:ln>
        </p:spPr>
      </p:pic>
      <p:pic>
        <p:nvPicPr>
          <p:cNvPr id="9" name="Imagen 8">
            <a:extLst>
              <a:ext uri="{FF2B5EF4-FFF2-40B4-BE49-F238E27FC236}">
                <a16:creationId xmlns:a16="http://schemas.microsoft.com/office/drawing/2014/main" id="{286C11B8-1556-98CE-5DA2-72375ABE4DB2}"/>
              </a:ext>
            </a:extLst>
          </p:cNvPr>
          <p:cNvPicPr>
            <a:picLocks noChangeAspect="1"/>
          </p:cNvPicPr>
          <p:nvPr/>
        </p:nvPicPr>
        <p:blipFill>
          <a:blip r:embed="rId4"/>
          <a:stretch>
            <a:fillRect/>
          </a:stretch>
        </p:blipFill>
        <p:spPr>
          <a:xfrm>
            <a:off x="1507453" y="3822138"/>
            <a:ext cx="10530470" cy="2815794"/>
          </a:xfrm>
          <a:prstGeom prst="rect">
            <a:avLst/>
          </a:prstGeom>
          <a:ln>
            <a:solidFill>
              <a:schemeClr val="tx1"/>
            </a:solidFill>
          </a:ln>
        </p:spPr>
      </p:pic>
    </p:spTree>
    <p:extLst>
      <p:ext uri="{BB962C8B-B14F-4D97-AF65-F5344CB8AC3E}">
        <p14:creationId xmlns:p14="http://schemas.microsoft.com/office/powerpoint/2010/main" val="33589632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p:cNvSpPr txBox="1">
            <a:spLocks noChangeArrowheads="1"/>
          </p:cNvSpPr>
          <p:nvPr/>
        </p:nvSpPr>
        <p:spPr bwMode="auto">
          <a:xfrm>
            <a:off x="240641" y="906285"/>
            <a:ext cx="5534025" cy="56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s-PE" b="1" i="0" u="none" strike="noStrike" cap="none" normalizeH="0" baseline="0" dirty="0">
                <a:ln>
                  <a:noFill/>
                </a:ln>
                <a:solidFill>
                  <a:schemeClr val="tx1"/>
                </a:solidFill>
                <a:effectLst/>
                <a:highlight>
                  <a:srgbClr val="00FFFF"/>
                </a:highlight>
                <a:latin typeface="Arial" panose="020B0604020202020204" pitchFamily="34" charset="0"/>
              </a:rPr>
              <a:t>Lugar del parto </a:t>
            </a:r>
            <a:r>
              <a:rPr lang="es-PE" b="1" dirty="0">
                <a:latin typeface="Arial" panose="020B0604020202020204" pitchFamily="34" charset="0"/>
              </a:rPr>
              <a:t>según tipo de muertes. </a:t>
            </a:r>
            <a:r>
              <a:rPr kumimoji="0" lang="es-PE" b="1" i="0" u="none" strike="noStrike" cap="none" normalizeH="0" baseline="0" dirty="0">
                <a:ln>
                  <a:noFill/>
                </a:ln>
                <a:solidFill>
                  <a:schemeClr val="tx1"/>
                </a:solidFill>
                <a:effectLst/>
                <a:latin typeface="Arial" panose="020B0604020202020204" pitchFamily="34" charset="0"/>
              </a:rPr>
              <a:t>Región Loreto 2024*(SE1-SE31).</a:t>
            </a:r>
            <a:endParaRPr kumimoji="0" lang="es-PE" sz="3200" b="0" i="0" u="none" strike="noStrike" cap="none" normalizeH="0" baseline="0" dirty="0">
              <a:ln>
                <a:noFill/>
              </a:ln>
              <a:solidFill>
                <a:schemeClr val="tx1"/>
              </a:solidFill>
              <a:effectLst/>
              <a:latin typeface="Arial" panose="020B0604020202020204" pitchFamily="34" charset="0"/>
            </a:endParaRPr>
          </a:p>
        </p:txBody>
      </p:sp>
      <p:sp>
        <p:nvSpPr>
          <p:cNvPr id="13" name="Text Box 3"/>
          <p:cNvSpPr txBox="1">
            <a:spLocks noChangeArrowheads="1"/>
          </p:cNvSpPr>
          <p:nvPr/>
        </p:nvSpPr>
        <p:spPr bwMode="auto">
          <a:xfrm>
            <a:off x="6404690" y="906285"/>
            <a:ext cx="5534025" cy="56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s-PE" b="1" i="0" u="none" strike="noStrike" cap="none" normalizeH="0" baseline="0" dirty="0">
                <a:ln>
                  <a:noFill/>
                </a:ln>
                <a:solidFill>
                  <a:schemeClr val="tx1"/>
                </a:solidFill>
                <a:effectLst/>
                <a:highlight>
                  <a:srgbClr val="00FFFF"/>
                </a:highlight>
                <a:latin typeface="Arial" panose="020B0604020202020204" pitchFamily="34" charset="0"/>
              </a:rPr>
              <a:t>Lugar de las muertes </a:t>
            </a:r>
            <a:r>
              <a:rPr lang="es-PE" b="1" dirty="0">
                <a:latin typeface="Arial" panose="020B0604020202020204" pitchFamily="34" charset="0"/>
              </a:rPr>
              <a:t>según tipo de muertes. </a:t>
            </a:r>
            <a:r>
              <a:rPr kumimoji="0" lang="es-PE" b="1" i="0" u="none" strike="noStrike" cap="none" normalizeH="0" baseline="0" dirty="0">
                <a:ln>
                  <a:noFill/>
                </a:ln>
                <a:solidFill>
                  <a:schemeClr val="tx1"/>
                </a:solidFill>
                <a:effectLst/>
                <a:latin typeface="Arial" panose="020B0604020202020204" pitchFamily="34" charset="0"/>
              </a:rPr>
              <a:t>Región Loreto 2024*(SE1-SE31).</a:t>
            </a:r>
            <a:endParaRPr kumimoji="0" lang="es-PE" sz="3200" b="0" i="0" u="none" strike="noStrike" cap="none" normalizeH="0" baseline="0" dirty="0">
              <a:ln>
                <a:noFill/>
              </a:ln>
              <a:solidFill>
                <a:schemeClr val="tx1"/>
              </a:solidFill>
              <a:effectLst/>
              <a:latin typeface="Arial" panose="020B0604020202020204" pitchFamily="34" charset="0"/>
            </a:endParaRPr>
          </a:p>
        </p:txBody>
      </p:sp>
      <p:sp>
        <p:nvSpPr>
          <p:cNvPr id="14" name="CuadroTexto 13"/>
          <p:cNvSpPr txBox="1"/>
          <p:nvPr/>
        </p:nvSpPr>
        <p:spPr>
          <a:xfrm>
            <a:off x="332738" y="4945445"/>
            <a:ext cx="4661293" cy="215444"/>
          </a:xfrm>
          <a:prstGeom prst="rect">
            <a:avLst/>
          </a:prstGeom>
          <a:noFill/>
        </p:spPr>
        <p:txBody>
          <a:bodyPr wrap="square" rtlCol="0">
            <a:spAutoFit/>
          </a:bodyPr>
          <a:lstStyle/>
          <a:p>
            <a:r>
              <a:rPr lang="es-PE" sz="800" dirty="0"/>
              <a:t>FUENTE: DIRECCIÓN DE EPIDEMIOLOGÍA- GERESA LORETO-SNVMFN</a:t>
            </a:r>
          </a:p>
        </p:txBody>
      </p:sp>
      <p:sp>
        <p:nvSpPr>
          <p:cNvPr id="15" name="CuadroTexto 14"/>
          <p:cNvSpPr txBox="1"/>
          <p:nvPr/>
        </p:nvSpPr>
        <p:spPr>
          <a:xfrm>
            <a:off x="6084325" y="4899140"/>
            <a:ext cx="5854390" cy="215444"/>
          </a:xfrm>
          <a:prstGeom prst="rect">
            <a:avLst/>
          </a:prstGeom>
          <a:noFill/>
        </p:spPr>
        <p:txBody>
          <a:bodyPr wrap="square" rtlCol="0">
            <a:spAutoFit/>
          </a:bodyPr>
          <a:lstStyle/>
          <a:p>
            <a:pPr algn="just"/>
            <a:r>
              <a:rPr lang="es-PE" sz="800" dirty="0"/>
              <a:t>FUENTE: DIRECCIÓN DE EPIDEMIOLOGÍA GERESA LORETO-SNVMFN</a:t>
            </a:r>
          </a:p>
        </p:txBody>
      </p:sp>
      <p:pic>
        <p:nvPicPr>
          <p:cNvPr id="4" name="Imagen 3">
            <a:extLst>
              <a:ext uri="{FF2B5EF4-FFF2-40B4-BE49-F238E27FC236}">
                <a16:creationId xmlns:a16="http://schemas.microsoft.com/office/drawing/2014/main" id="{4308D93B-D618-5469-C7C7-0F5DD2440644}"/>
              </a:ext>
            </a:extLst>
          </p:cNvPr>
          <p:cNvPicPr>
            <a:picLocks noChangeAspect="1"/>
          </p:cNvPicPr>
          <p:nvPr/>
        </p:nvPicPr>
        <p:blipFill>
          <a:blip r:embed="rId2"/>
          <a:stretch>
            <a:fillRect/>
          </a:stretch>
        </p:blipFill>
        <p:spPr>
          <a:xfrm>
            <a:off x="187234" y="31003"/>
            <a:ext cx="11437087" cy="722624"/>
          </a:xfrm>
          <a:prstGeom prst="rect">
            <a:avLst/>
          </a:prstGeom>
        </p:spPr>
      </p:pic>
      <p:sp>
        <p:nvSpPr>
          <p:cNvPr id="5" name="CuadroTexto 4">
            <a:extLst>
              <a:ext uri="{FF2B5EF4-FFF2-40B4-BE49-F238E27FC236}">
                <a16:creationId xmlns:a16="http://schemas.microsoft.com/office/drawing/2014/main" id="{0ED0FBE7-9EA0-02E8-6739-B5458898D513}"/>
              </a:ext>
            </a:extLst>
          </p:cNvPr>
          <p:cNvSpPr txBox="1"/>
          <p:nvPr/>
        </p:nvSpPr>
        <p:spPr>
          <a:xfrm>
            <a:off x="146800" y="5429832"/>
            <a:ext cx="5809217" cy="923330"/>
          </a:xfrm>
          <a:prstGeom prst="rect">
            <a:avLst/>
          </a:prstGeom>
          <a:noFill/>
          <a:ln>
            <a:solidFill>
              <a:schemeClr val="accent1"/>
            </a:solidFill>
          </a:ln>
        </p:spPr>
        <p:txBody>
          <a:bodyPr wrap="square" rtlCol="0">
            <a:spAutoFit/>
          </a:bodyPr>
          <a:lstStyle/>
          <a:p>
            <a:pPr algn="just"/>
            <a:r>
              <a:rPr lang="es-MX" b="1" dirty="0">
                <a:highlight>
                  <a:srgbClr val="FFFF00"/>
                </a:highlight>
              </a:rPr>
              <a:t>Según Lugar del Parto, e</a:t>
            </a:r>
            <a:r>
              <a:rPr lang="es-MX" b="1" dirty="0"/>
              <a:t>l 98.1%  de las muertes fetales y el 96.9% de las muertes Neonatales ocurrieron durante el parto Institucional.</a:t>
            </a:r>
          </a:p>
        </p:txBody>
      </p:sp>
      <p:sp>
        <p:nvSpPr>
          <p:cNvPr id="6" name="CuadroTexto 5">
            <a:extLst>
              <a:ext uri="{FF2B5EF4-FFF2-40B4-BE49-F238E27FC236}">
                <a16:creationId xmlns:a16="http://schemas.microsoft.com/office/drawing/2014/main" id="{DEFCAFD8-BFA3-1AAA-2B47-A1363D1CA014}"/>
              </a:ext>
            </a:extLst>
          </p:cNvPr>
          <p:cNvSpPr txBox="1"/>
          <p:nvPr/>
        </p:nvSpPr>
        <p:spPr>
          <a:xfrm>
            <a:off x="6235983" y="5448329"/>
            <a:ext cx="5809217" cy="923330"/>
          </a:xfrm>
          <a:prstGeom prst="rect">
            <a:avLst/>
          </a:prstGeom>
          <a:noFill/>
          <a:ln>
            <a:solidFill>
              <a:schemeClr val="accent1"/>
            </a:solidFill>
          </a:ln>
        </p:spPr>
        <p:txBody>
          <a:bodyPr wrap="square" rtlCol="0">
            <a:spAutoFit/>
          </a:bodyPr>
          <a:lstStyle/>
          <a:p>
            <a:pPr algn="just"/>
            <a:r>
              <a:rPr lang="es-MX" b="1" dirty="0">
                <a:highlight>
                  <a:srgbClr val="FEA8FA"/>
                </a:highlight>
              </a:rPr>
              <a:t>Según Lugar de muerte</a:t>
            </a:r>
            <a:r>
              <a:rPr lang="es-MX" b="1" dirty="0"/>
              <a:t>. El 82.7%  de las muertes fetales y el 93.8% de las muertes Neonatales ocurrieron en Establecimientos de Salud.</a:t>
            </a:r>
          </a:p>
        </p:txBody>
      </p:sp>
      <p:pic>
        <p:nvPicPr>
          <p:cNvPr id="7" name="Imagen 6">
            <a:extLst>
              <a:ext uri="{FF2B5EF4-FFF2-40B4-BE49-F238E27FC236}">
                <a16:creationId xmlns:a16="http://schemas.microsoft.com/office/drawing/2014/main" id="{C53F887F-6F78-162D-8FD4-3930BB08F550}"/>
              </a:ext>
            </a:extLst>
          </p:cNvPr>
          <p:cNvPicPr>
            <a:picLocks noChangeAspect="1"/>
          </p:cNvPicPr>
          <p:nvPr/>
        </p:nvPicPr>
        <p:blipFill>
          <a:blip r:embed="rId3"/>
          <a:stretch>
            <a:fillRect/>
          </a:stretch>
        </p:blipFill>
        <p:spPr>
          <a:xfrm>
            <a:off x="311499" y="1756765"/>
            <a:ext cx="5463167" cy="3182388"/>
          </a:xfrm>
          <a:prstGeom prst="rect">
            <a:avLst/>
          </a:prstGeom>
          <a:ln>
            <a:solidFill>
              <a:schemeClr val="tx1"/>
            </a:solidFill>
          </a:ln>
        </p:spPr>
      </p:pic>
      <p:pic>
        <p:nvPicPr>
          <p:cNvPr id="8" name="Imagen 7">
            <a:extLst>
              <a:ext uri="{FF2B5EF4-FFF2-40B4-BE49-F238E27FC236}">
                <a16:creationId xmlns:a16="http://schemas.microsoft.com/office/drawing/2014/main" id="{82E32D91-3750-E2B3-8F9F-92782CDAAF79}"/>
              </a:ext>
            </a:extLst>
          </p:cNvPr>
          <p:cNvPicPr>
            <a:picLocks noChangeAspect="1"/>
          </p:cNvPicPr>
          <p:nvPr/>
        </p:nvPicPr>
        <p:blipFill>
          <a:blip r:embed="rId4"/>
          <a:stretch>
            <a:fillRect/>
          </a:stretch>
        </p:blipFill>
        <p:spPr>
          <a:xfrm>
            <a:off x="6036401" y="1730969"/>
            <a:ext cx="5870957" cy="3182388"/>
          </a:xfrm>
          <a:prstGeom prst="rect">
            <a:avLst/>
          </a:prstGeom>
          <a:ln>
            <a:solidFill>
              <a:schemeClr val="tx1"/>
            </a:solidFill>
          </a:ln>
        </p:spPr>
      </p:pic>
    </p:spTree>
    <p:extLst>
      <p:ext uri="{BB962C8B-B14F-4D97-AF65-F5344CB8AC3E}">
        <p14:creationId xmlns:p14="http://schemas.microsoft.com/office/powerpoint/2010/main" val="797298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3"/>
          <p:cNvSpPr txBox="1">
            <a:spLocks noChangeArrowheads="1"/>
          </p:cNvSpPr>
          <p:nvPr/>
        </p:nvSpPr>
        <p:spPr bwMode="auto">
          <a:xfrm>
            <a:off x="872788" y="989358"/>
            <a:ext cx="4584589" cy="56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s-PE" sz="1600" b="1" i="0" u="none" strike="noStrike" cap="none" normalizeH="0" baseline="0" dirty="0">
                <a:ln>
                  <a:noFill/>
                </a:ln>
                <a:solidFill>
                  <a:schemeClr val="tx1"/>
                </a:solidFill>
                <a:effectLst/>
                <a:latin typeface="Arial" panose="020B0604020202020204" pitchFamily="34" charset="0"/>
              </a:rPr>
              <a:t>Categoría de causa</a:t>
            </a:r>
            <a:r>
              <a:rPr kumimoji="0" lang="es-PE" sz="1600" b="1" i="0" u="none" strike="noStrike" cap="none" normalizeH="0" dirty="0">
                <a:ln>
                  <a:noFill/>
                </a:ln>
                <a:solidFill>
                  <a:schemeClr val="tx1"/>
                </a:solidFill>
                <a:effectLst/>
                <a:latin typeface="Arial" panose="020B0604020202020204" pitchFamily="34" charset="0"/>
              </a:rPr>
              <a:t> de </a:t>
            </a:r>
            <a:r>
              <a:rPr kumimoji="0" lang="es-PE" sz="1600" b="1" i="0" u="none" strike="noStrike" cap="none" normalizeH="0" baseline="0" dirty="0">
                <a:ln>
                  <a:noFill/>
                </a:ln>
                <a:solidFill>
                  <a:schemeClr val="tx1"/>
                </a:solidFill>
                <a:effectLst/>
                <a:latin typeface="Arial" panose="020B0604020202020204" pitchFamily="34" charset="0"/>
              </a:rPr>
              <a:t>las </a:t>
            </a:r>
            <a:r>
              <a:rPr kumimoji="0" lang="es-PE" sz="1600" b="1" i="0" u="none" strike="noStrike" cap="none" normalizeH="0" baseline="0" dirty="0">
                <a:ln>
                  <a:noFill/>
                </a:ln>
                <a:solidFill>
                  <a:srgbClr val="00B0F0"/>
                </a:solidFill>
                <a:effectLst/>
                <a:latin typeface="Arial" panose="020B0604020202020204" pitchFamily="34" charset="0"/>
              </a:rPr>
              <a:t>Muertes Fetales </a:t>
            </a:r>
            <a:r>
              <a:rPr kumimoji="0" lang="es-PE" sz="1600" b="1" i="0" u="none" strike="noStrike" cap="none" normalizeH="0" baseline="0" dirty="0">
                <a:ln>
                  <a:noFill/>
                </a:ln>
                <a:solidFill>
                  <a:schemeClr val="tx1"/>
                </a:solidFill>
                <a:effectLst/>
                <a:latin typeface="Arial" panose="020B0604020202020204" pitchFamily="34" charset="0"/>
              </a:rPr>
              <a:t>2024 (SE1-SE31). Región Loreto.</a:t>
            </a:r>
            <a:endParaRPr kumimoji="0" lang="es-PE" sz="2800" b="0" i="0" u="none" strike="noStrike" cap="none" normalizeH="0" baseline="0" dirty="0">
              <a:ln>
                <a:noFill/>
              </a:ln>
              <a:solidFill>
                <a:schemeClr val="tx1"/>
              </a:solidFill>
              <a:effectLst/>
              <a:latin typeface="Arial" panose="020B0604020202020204" pitchFamily="34" charset="0"/>
            </a:endParaRPr>
          </a:p>
        </p:txBody>
      </p:sp>
      <p:sp>
        <p:nvSpPr>
          <p:cNvPr id="16" name="Text Box 3"/>
          <p:cNvSpPr txBox="1">
            <a:spLocks noChangeArrowheads="1"/>
          </p:cNvSpPr>
          <p:nvPr/>
        </p:nvSpPr>
        <p:spPr bwMode="auto">
          <a:xfrm>
            <a:off x="6602575" y="952467"/>
            <a:ext cx="4584589" cy="56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s-PE" sz="1600" b="1" i="0" u="none" strike="noStrike" cap="none" normalizeH="0" baseline="0" dirty="0">
                <a:ln>
                  <a:noFill/>
                </a:ln>
                <a:solidFill>
                  <a:schemeClr val="tx1"/>
                </a:solidFill>
                <a:effectLst/>
                <a:latin typeface="Arial" panose="020B0604020202020204" pitchFamily="34" charset="0"/>
              </a:rPr>
              <a:t>Categoría de causa</a:t>
            </a:r>
            <a:r>
              <a:rPr kumimoji="0" lang="es-PE" sz="1600" b="1" i="0" u="none" strike="noStrike" cap="none" normalizeH="0" dirty="0">
                <a:ln>
                  <a:noFill/>
                </a:ln>
                <a:solidFill>
                  <a:schemeClr val="tx1"/>
                </a:solidFill>
                <a:effectLst/>
                <a:latin typeface="Arial" panose="020B0604020202020204" pitchFamily="34" charset="0"/>
              </a:rPr>
              <a:t> de </a:t>
            </a:r>
            <a:r>
              <a:rPr kumimoji="0" lang="es-PE" sz="1600" b="1" i="0" u="none" strike="noStrike" cap="none" normalizeH="0" baseline="0" dirty="0">
                <a:ln>
                  <a:noFill/>
                </a:ln>
                <a:solidFill>
                  <a:schemeClr val="tx1"/>
                </a:solidFill>
                <a:effectLst/>
                <a:latin typeface="Arial" panose="020B0604020202020204" pitchFamily="34" charset="0"/>
              </a:rPr>
              <a:t>las </a:t>
            </a:r>
            <a:r>
              <a:rPr kumimoji="0" lang="es-PE" sz="1600" b="1" i="0" u="none" strike="noStrike" cap="none" normalizeH="0" baseline="0" dirty="0">
                <a:ln>
                  <a:noFill/>
                </a:ln>
                <a:solidFill>
                  <a:srgbClr val="00B0F0"/>
                </a:solidFill>
                <a:effectLst/>
                <a:latin typeface="Arial" panose="020B0604020202020204" pitchFamily="34" charset="0"/>
              </a:rPr>
              <a:t>Muertes Neonatales </a:t>
            </a:r>
            <a:r>
              <a:rPr kumimoji="0" lang="es-PE" sz="1600" b="1" i="0" u="none" strike="noStrike" cap="none" normalizeH="0" baseline="0" dirty="0">
                <a:ln>
                  <a:noFill/>
                </a:ln>
                <a:solidFill>
                  <a:schemeClr val="tx1"/>
                </a:solidFill>
                <a:effectLst/>
                <a:latin typeface="Arial" panose="020B0604020202020204" pitchFamily="34" charset="0"/>
              </a:rPr>
              <a:t>2024 (SE1-SE31). Región Loreto.</a:t>
            </a:r>
            <a:endParaRPr kumimoji="0" lang="es-PE" sz="2800" b="0" i="0" u="none" strike="noStrike" cap="none" normalizeH="0" baseline="0" dirty="0">
              <a:ln>
                <a:noFill/>
              </a:ln>
              <a:solidFill>
                <a:schemeClr val="tx1"/>
              </a:solidFill>
              <a:effectLst/>
              <a:latin typeface="Arial" panose="020B0604020202020204" pitchFamily="34" charset="0"/>
            </a:endParaRPr>
          </a:p>
        </p:txBody>
      </p:sp>
      <p:sp>
        <p:nvSpPr>
          <p:cNvPr id="21" name="CuadroTexto 20"/>
          <p:cNvSpPr txBox="1"/>
          <p:nvPr/>
        </p:nvSpPr>
        <p:spPr>
          <a:xfrm>
            <a:off x="3675380" y="6566063"/>
            <a:ext cx="5854390" cy="246221"/>
          </a:xfrm>
          <a:prstGeom prst="rect">
            <a:avLst/>
          </a:prstGeom>
          <a:noFill/>
        </p:spPr>
        <p:txBody>
          <a:bodyPr wrap="square" rtlCol="0">
            <a:spAutoFit/>
          </a:bodyPr>
          <a:lstStyle/>
          <a:p>
            <a:r>
              <a:rPr lang="es-PE" sz="1000" dirty="0"/>
              <a:t>FUENTE: DIRECCIÓN DE EPIDEMIOLOGÍA GERESA LORETO-SNVMFN</a:t>
            </a:r>
          </a:p>
        </p:txBody>
      </p:sp>
      <p:pic>
        <p:nvPicPr>
          <p:cNvPr id="2" name="Imagen 1">
            <a:extLst>
              <a:ext uri="{FF2B5EF4-FFF2-40B4-BE49-F238E27FC236}">
                <a16:creationId xmlns:a16="http://schemas.microsoft.com/office/drawing/2014/main" id="{67DECA33-783A-BE6C-96CF-94FA7E39C6C0}"/>
              </a:ext>
            </a:extLst>
          </p:cNvPr>
          <p:cNvPicPr>
            <a:picLocks noChangeAspect="1"/>
          </p:cNvPicPr>
          <p:nvPr/>
        </p:nvPicPr>
        <p:blipFill>
          <a:blip r:embed="rId2"/>
          <a:stretch>
            <a:fillRect/>
          </a:stretch>
        </p:blipFill>
        <p:spPr>
          <a:xfrm>
            <a:off x="187234" y="61147"/>
            <a:ext cx="11437087" cy="722624"/>
          </a:xfrm>
          <a:prstGeom prst="rect">
            <a:avLst/>
          </a:prstGeom>
        </p:spPr>
      </p:pic>
      <p:sp>
        <p:nvSpPr>
          <p:cNvPr id="6" name="CuadroTexto 5">
            <a:extLst>
              <a:ext uri="{FF2B5EF4-FFF2-40B4-BE49-F238E27FC236}">
                <a16:creationId xmlns:a16="http://schemas.microsoft.com/office/drawing/2014/main" id="{D3712195-6898-B147-3F33-3DE244369D95}"/>
              </a:ext>
            </a:extLst>
          </p:cNvPr>
          <p:cNvSpPr txBox="1"/>
          <p:nvPr/>
        </p:nvSpPr>
        <p:spPr>
          <a:xfrm>
            <a:off x="46199" y="5439321"/>
            <a:ext cx="6006421" cy="1077218"/>
          </a:xfrm>
          <a:prstGeom prst="rect">
            <a:avLst/>
          </a:prstGeom>
          <a:noFill/>
          <a:ln>
            <a:solidFill>
              <a:srgbClr val="00B050"/>
            </a:solidFill>
          </a:ln>
        </p:spPr>
        <p:txBody>
          <a:bodyPr wrap="square" rtlCol="0">
            <a:spAutoFit/>
          </a:bodyPr>
          <a:lstStyle/>
          <a:p>
            <a:pPr algn="just"/>
            <a:r>
              <a:rPr lang="es-ES" sz="1600" b="1" dirty="0"/>
              <a:t>Según la CATEGORÍA  de causas de MUERTES FETALES, observamos que, el 27% son por Hipoxia Uterina, el 21% por muertes fetales de causas no especificadas y el 19% por feto afectado con condiciones de la madre, NO relacionadas con el embarazo presente.</a:t>
            </a:r>
            <a:endParaRPr lang="es-MX" sz="1600" b="1" dirty="0"/>
          </a:p>
        </p:txBody>
      </p:sp>
      <p:sp>
        <p:nvSpPr>
          <p:cNvPr id="7" name="CuadroTexto 6">
            <a:extLst>
              <a:ext uri="{FF2B5EF4-FFF2-40B4-BE49-F238E27FC236}">
                <a16:creationId xmlns:a16="http://schemas.microsoft.com/office/drawing/2014/main" id="{7ECD2D31-BFCD-4DC7-A43E-277652EBE3BF}"/>
              </a:ext>
            </a:extLst>
          </p:cNvPr>
          <p:cNvSpPr txBox="1"/>
          <p:nvPr/>
        </p:nvSpPr>
        <p:spPr>
          <a:xfrm>
            <a:off x="6196482" y="5473821"/>
            <a:ext cx="5727560" cy="1077218"/>
          </a:xfrm>
          <a:prstGeom prst="rect">
            <a:avLst/>
          </a:prstGeom>
          <a:noFill/>
          <a:ln>
            <a:solidFill>
              <a:srgbClr val="00B0F0"/>
            </a:solidFill>
          </a:ln>
        </p:spPr>
        <p:txBody>
          <a:bodyPr wrap="square" rtlCol="0">
            <a:spAutoFit/>
          </a:bodyPr>
          <a:lstStyle/>
          <a:p>
            <a:pPr algn="just"/>
            <a:r>
              <a:rPr lang="es-ES" sz="1600" b="1" dirty="0"/>
              <a:t>Según la CATEGORÍA de causas de MUERTES NEONATALES, observamos que, el 31% son por Otras Causas, el 28% a causa de Prematuridad–Inmaturidad y el 22% por Asfixia y Causas relacionadas.</a:t>
            </a:r>
            <a:endParaRPr lang="es-MX" sz="1600" b="1" dirty="0"/>
          </a:p>
        </p:txBody>
      </p:sp>
      <p:pic>
        <p:nvPicPr>
          <p:cNvPr id="3" name="Imagen 2">
            <a:extLst>
              <a:ext uri="{FF2B5EF4-FFF2-40B4-BE49-F238E27FC236}">
                <a16:creationId xmlns:a16="http://schemas.microsoft.com/office/drawing/2014/main" id="{4F5BC964-C6A2-31BC-956C-C10B032BA71B}"/>
              </a:ext>
            </a:extLst>
          </p:cNvPr>
          <p:cNvPicPr>
            <a:picLocks noChangeAspect="1"/>
          </p:cNvPicPr>
          <p:nvPr/>
        </p:nvPicPr>
        <p:blipFill rotWithShape="1">
          <a:blip r:embed="rId3"/>
          <a:srcRect l="16793"/>
          <a:stretch/>
        </p:blipFill>
        <p:spPr>
          <a:xfrm>
            <a:off x="187234" y="1666698"/>
            <a:ext cx="5727560" cy="3723099"/>
          </a:xfrm>
          <a:prstGeom prst="rect">
            <a:avLst/>
          </a:prstGeom>
          <a:ln>
            <a:solidFill>
              <a:schemeClr val="tx1"/>
            </a:solidFill>
          </a:ln>
        </p:spPr>
      </p:pic>
      <p:pic>
        <p:nvPicPr>
          <p:cNvPr id="4" name="Imagen 3">
            <a:extLst>
              <a:ext uri="{FF2B5EF4-FFF2-40B4-BE49-F238E27FC236}">
                <a16:creationId xmlns:a16="http://schemas.microsoft.com/office/drawing/2014/main" id="{A5E6624C-2F1D-7061-76D4-DB6FDD72D085}"/>
              </a:ext>
            </a:extLst>
          </p:cNvPr>
          <p:cNvPicPr>
            <a:picLocks noChangeAspect="1"/>
          </p:cNvPicPr>
          <p:nvPr/>
        </p:nvPicPr>
        <p:blipFill>
          <a:blip r:embed="rId4"/>
          <a:stretch>
            <a:fillRect/>
          </a:stretch>
        </p:blipFill>
        <p:spPr>
          <a:xfrm>
            <a:off x="6196482" y="1664378"/>
            <a:ext cx="5727559" cy="3651199"/>
          </a:xfrm>
          <a:prstGeom prst="rect">
            <a:avLst/>
          </a:prstGeom>
          <a:ln>
            <a:solidFill>
              <a:schemeClr val="tx1"/>
            </a:solidFill>
          </a:ln>
        </p:spPr>
      </p:pic>
    </p:spTree>
    <p:extLst>
      <p:ext uri="{BB962C8B-B14F-4D97-AF65-F5344CB8AC3E}">
        <p14:creationId xmlns:p14="http://schemas.microsoft.com/office/powerpoint/2010/main" val="8101144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3727" y="110643"/>
            <a:ext cx="11938194" cy="691503"/>
          </a:xfrm>
          <a:blipFill>
            <a:blip r:embed="rId2"/>
            <a:tile tx="0" ty="0" sx="100000" sy="100000" flip="none" algn="tl"/>
          </a:blipFill>
        </p:spPr>
        <p:txBody>
          <a:bodyPr>
            <a:noAutofit/>
          </a:bodyPr>
          <a:lstStyle/>
          <a:p>
            <a:pPr algn="ctr"/>
            <a:r>
              <a:rPr lang="es-PE" sz="2400" b="1" dirty="0">
                <a:latin typeface="Arial" pitchFamily="34" charset="0"/>
                <a:cs typeface="Arial" pitchFamily="34" charset="0"/>
              </a:rPr>
              <a:t>MORTALIDAD FETAL Y NEONATAL  SEGÚN EDAD GESTACIONAL </a:t>
            </a:r>
            <a:br>
              <a:rPr lang="es-PE" sz="2400" b="1" dirty="0">
                <a:latin typeface="Arial" pitchFamily="34" charset="0"/>
                <a:cs typeface="Arial" pitchFamily="34" charset="0"/>
              </a:rPr>
            </a:br>
            <a:r>
              <a:rPr lang="es-PE" sz="2400" b="1" dirty="0">
                <a:latin typeface="Arial" pitchFamily="34" charset="0"/>
                <a:cs typeface="Arial" pitchFamily="34" charset="0"/>
              </a:rPr>
              <a:t> REGIÓN LORETO. (SE1-SE31)-2024</a:t>
            </a:r>
          </a:p>
        </p:txBody>
      </p:sp>
      <p:sp>
        <p:nvSpPr>
          <p:cNvPr id="7" name="CuadroTexto 6"/>
          <p:cNvSpPr txBox="1"/>
          <p:nvPr/>
        </p:nvSpPr>
        <p:spPr>
          <a:xfrm>
            <a:off x="253806" y="1073102"/>
            <a:ext cx="1880315" cy="369332"/>
          </a:xfrm>
          <a:prstGeom prst="rect">
            <a:avLst/>
          </a:prstGeom>
          <a:noFill/>
        </p:spPr>
        <p:txBody>
          <a:bodyPr wrap="square" rtlCol="0">
            <a:spAutoFit/>
          </a:bodyPr>
          <a:lstStyle/>
          <a:p>
            <a:r>
              <a:rPr lang="es-PE" b="1" dirty="0">
                <a:solidFill>
                  <a:srgbClr val="00B0F0"/>
                </a:solidFill>
                <a:latin typeface="Arial" panose="020B0604020202020204" pitchFamily="34" charset="0"/>
                <a:cs typeface="Arial" panose="020B0604020202020204" pitchFamily="34" charset="0"/>
              </a:rPr>
              <a:t>FETAL</a:t>
            </a:r>
          </a:p>
        </p:txBody>
      </p:sp>
      <p:sp>
        <p:nvSpPr>
          <p:cNvPr id="9" name="CuadroTexto 8"/>
          <p:cNvSpPr txBox="1"/>
          <p:nvPr/>
        </p:nvSpPr>
        <p:spPr>
          <a:xfrm>
            <a:off x="6321437" y="1094951"/>
            <a:ext cx="1880315" cy="369332"/>
          </a:xfrm>
          <a:prstGeom prst="rect">
            <a:avLst/>
          </a:prstGeom>
          <a:noFill/>
        </p:spPr>
        <p:txBody>
          <a:bodyPr wrap="square" rtlCol="0">
            <a:spAutoFit/>
          </a:bodyPr>
          <a:lstStyle/>
          <a:p>
            <a:r>
              <a:rPr lang="es-PE" b="1" dirty="0">
                <a:solidFill>
                  <a:srgbClr val="00B0F0"/>
                </a:solidFill>
                <a:latin typeface="Arial" panose="020B0604020202020204" pitchFamily="34" charset="0"/>
                <a:cs typeface="Arial" panose="020B0604020202020204" pitchFamily="34" charset="0"/>
              </a:rPr>
              <a:t>NEONATAL</a:t>
            </a:r>
          </a:p>
        </p:txBody>
      </p:sp>
      <p:sp>
        <p:nvSpPr>
          <p:cNvPr id="10" name="CuadroTexto 9"/>
          <p:cNvSpPr txBox="1"/>
          <p:nvPr/>
        </p:nvSpPr>
        <p:spPr>
          <a:xfrm>
            <a:off x="6321437" y="5093623"/>
            <a:ext cx="5854390" cy="246221"/>
          </a:xfrm>
          <a:prstGeom prst="rect">
            <a:avLst/>
          </a:prstGeom>
          <a:noFill/>
        </p:spPr>
        <p:txBody>
          <a:bodyPr wrap="square" rtlCol="0">
            <a:spAutoFit/>
          </a:bodyPr>
          <a:lstStyle/>
          <a:p>
            <a:r>
              <a:rPr lang="es-PE" sz="1000" dirty="0"/>
              <a:t>FUENTE: DIRECCIÓN DE EPIDEMIOLOGÍA  GERESA LORETO-SNVMFN</a:t>
            </a:r>
          </a:p>
        </p:txBody>
      </p:sp>
      <p:sp>
        <p:nvSpPr>
          <p:cNvPr id="11" name="CuadroTexto 10"/>
          <p:cNvSpPr txBox="1"/>
          <p:nvPr/>
        </p:nvSpPr>
        <p:spPr>
          <a:xfrm>
            <a:off x="110334" y="5068948"/>
            <a:ext cx="5195196" cy="246221"/>
          </a:xfrm>
          <a:prstGeom prst="rect">
            <a:avLst/>
          </a:prstGeom>
          <a:noFill/>
        </p:spPr>
        <p:txBody>
          <a:bodyPr wrap="square" rtlCol="0">
            <a:spAutoFit/>
          </a:bodyPr>
          <a:lstStyle/>
          <a:p>
            <a:r>
              <a:rPr lang="es-PE" sz="1000" dirty="0"/>
              <a:t>FUENTE: DIRECCIÓN DE EPIDEMIOLOGÍA  GERESA LORETO-SNVMFN</a:t>
            </a:r>
          </a:p>
        </p:txBody>
      </p:sp>
      <p:sp>
        <p:nvSpPr>
          <p:cNvPr id="5" name="CuadroTexto 4">
            <a:extLst>
              <a:ext uri="{FF2B5EF4-FFF2-40B4-BE49-F238E27FC236}">
                <a16:creationId xmlns:a16="http://schemas.microsoft.com/office/drawing/2014/main" id="{356F0B45-0A8B-7F50-7939-DD9373B7BF5F}"/>
              </a:ext>
            </a:extLst>
          </p:cNvPr>
          <p:cNvSpPr txBox="1"/>
          <p:nvPr/>
        </p:nvSpPr>
        <p:spPr>
          <a:xfrm>
            <a:off x="120382" y="5506906"/>
            <a:ext cx="6102520" cy="923330"/>
          </a:xfrm>
          <a:prstGeom prst="rect">
            <a:avLst/>
          </a:prstGeom>
          <a:noFill/>
          <a:ln>
            <a:solidFill>
              <a:schemeClr val="accent1"/>
            </a:solidFill>
          </a:ln>
        </p:spPr>
        <p:txBody>
          <a:bodyPr wrap="square" rtlCol="0">
            <a:spAutoFit/>
          </a:bodyPr>
          <a:lstStyle/>
          <a:p>
            <a:pPr algn="just"/>
            <a:r>
              <a:rPr lang="es-MX" b="1" dirty="0"/>
              <a:t>Según semana gestacional de las muertes fetales, el </a:t>
            </a:r>
            <a:r>
              <a:rPr lang="es-MX" b="1" dirty="0">
                <a:solidFill>
                  <a:srgbClr val="FF0000"/>
                </a:solidFill>
              </a:rPr>
              <a:t>35% </a:t>
            </a:r>
            <a:r>
              <a:rPr lang="es-MX" b="1" dirty="0"/>
              <a:t>fueron No Prematuros, el 29% Prematuros Moderados a Tardíos.</a:t>
            </a:r>
          </a:p>
        </p:txBody>
      </p:sp>
      <p:sp>
        <p:nvSpPr>
          <p:cNvPr id="13" name="CuadroTexto 12">
            <a:extLst>
              <a:ext uri="{FF2B5EF4-FFF2-40B4-BE49-F238E27FC236}">
                <a16:creationId xmlns:a16="http://schemas.microsoft.com/office/drawing/2014/main" id="{EA5B92FC-7217-48E0-2603-EFA193C22767}"/>
              </a:ext>
            </a:extLst>
          </p:cNvPr>
          <p:cNvSpPr txBox="1"/>
          <p:nvPr/>
        </p:nvSpPr>
        <p:spPr>
          <a:xfrm>
            <a:off x="6499711" y="5487219"/>
            <a:ext cx="5457827" cy="923330"/>
          </a:xfrm>
          <a:prstGeom prst="rect">
            <a:avLst/>
          </a:prstGeom>
          <a:noFill/>
          <a:ln>
            <a:solidFill>
              <a:schemeClr val="accent1"/>
            </a:solidFill>
          </a:ln>
        </p:spPr>
        <p:txBody>
          <a:bodyPr wrap="square" rtlCol="0">
            <a:spAutoFit/>
          </a:bodyPr>
          <a:lstStyle/>
          <a:p>
            <a:pPr algn="just"/>
            <a:r>
              <a:rPr lang="es-MX" b="1" dirty="0"/>
              <a:t>Según semana gestacional de las muertes Neonatales, el </a:t>
            </a:r>
            <a:r>
              <a:rPr lang="es-MX" b="1" dirty="0">
                <a:solidFill>
                  <a:srgbClr val="FF0000"/>
                </a:solidFill>
              </a:rPr>
              <a:t>43%</a:t>
            </a:r>
            <a:r>
              <a:rPr lang="es-MX" b="1" dirty="0"/>
              <a:t> fueron No Prematuros, el 22% Prematuros Moderados a Tardíos.</a:t>
            </a:r>
          </a:p>
        </p:txBody>
      </p:sp>
      <p:pic>
        <p:nvPicPr>
          <p:cNvPr id="6" name="Imagen 5">
            <a:extLst>
              <a:ext uri="{FF2B5EF4-FFF2-40B4-BE49-F238E27FC236}">
                <a16:creationId xmlns:a16="http://schemas.microsoft.com/office/drawing/2014/main" id="{7D4878DA-E354-D1FE-6658-15823999EA87}"/>
              </a:ext>
            </a:extLst>
          </p:cNvPr>
          <p:cNvPicPr>
            <a:picLocks noChangeAspect="1"/>
          </p:cNvPicPr>
          <p:nvPr/>
        </p:nvPicPr>
        <p:blipFill>
          <a:blip r:embed="rId3"/>
          <a:stretch>
            <a:fillRect/>
          </a:stretch>
        </p:blipFill>
        <p:spPr>
          <a:xfrm>
            <a:off x="120382" y="1464283"/>
            <a:ext cx="5975618" cy="3629340"/>
          </a:xfrm>
          <a:prstGeom prst="rect">
            <a:avLst/>
          </a:prstGeom>
          <a:ln>
            <a:solidFill>
              <a:schemeClr val="tx1"/>
            </a:solidFill>
          </a:ln>
        </p:spPr>
      </p:pic>
      <p:pic>
        <p:nvPicPr>
          <p:cNvPr id="8" name="Imagen 7">
            <a:extLst>
              <a:ext uri="{FF2B5EF4-FFF2-40B4-BE49-F238E27FC236}">
                <a16:creationId xmlns:a16="http://schemas.microsoft.com/office/drawing/2014/main" id="{2B962E80-0A4E-DBF8-EED3-C8186B51C559}"/>
              </a:ext>
            </a:extLst>
          </p:cNvPr>
          <p:cNvPicPr>
            <a:picLocks noChangeAspect="1"/>
          </p:cNvPicPr>
          <p:nvPr/>
        </p:nvPicPr>
        <p:blipFill>
          <a:blip r:embed="rId4"/>
          <a:stretch>
            <a:fillRect/>
          </a:stretch>
        </p:blipFill>
        <p:spPr>
          <a:xfrm>
            <a:off x="6429375" y="1466036"/>
            <a:ext cx="5642243" cy="3627587"/>
          </a:xfrm>
          <a:prstGeom prst="rect">
            <a:avLst/>
          </a:prstGeom>
          <a:ln>
            <a:solidFill>
              <a:schemeClr val="tx1"/>
            </a:solidFill>
          </a:ln>
        </p:spPr>
      </p:pic>
    </p:spTree>
    <p:extLst>
      <p:ext uri="{BB962C8B-B14F-4D97-AF65-F5344CB8AC3E}">
        <p14:creationId xmlns:p14="http://schemas.microsoft.com/office/powerpoint/2010/main" val="41483213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9615" y="206483"/>
            <a:ext cx="11809253" cy="542357"/>
          </a:xfrm>
        </p:spPr>
        <p:txBody>
          <a:bodyPr>
            <a:noAutofit/>
          </a:bodyPr>
          <a:lstStyle/>
          <a:p>
            <a:pPr algn="ctr"/>
            <a:r>
              <a:rPr lang="es-PE" sz="2400" b="1" dirty="0">
                <a:latin typeface="Arial" pitchFamily="34" charset="0"/>
                <a:cs typeface="Arial" pitchFamily="34" charset="0"/>
              </a:rPr>
              <a:t>MORTALIDAD FETAL Y NEONATAL  SEGÚN PESO AL NACER 2024.  </a:t>
            </a:r>
            <a:br>
              <a:rPr lang="es-PE" sz="2400" b="1" dirty="0">
                <a:latin typeface="Arial" pitchFamily="34" charset="0"/>
                <a:cs typeface="Arial" pitchFamily="34" charset="0"/>
              </a:rPr>
            </a:br>
            <a:r>
              <a:rPr lang="es-PE" sz="2400" b="1" dirty="0">
                <a:latin typeface="Arial" pitchFamily="34" charset="0"/>
                <a:cs typeface="Arial" pitchFamily="34" charset="0"/>
              </a:rPr>
              <a:t>REGIÓN LORETO. (SE1–SE31 )</a:t>
            </a:r>
          </a:p>
        </p:txBody>
      </p:sp>
      <p:sp>
        <p:nvSpPr>
          <p:cNvPr id="7" name="CuadroTexto 6"/>
          <p:cNvSpPr txBox="1"/>
          <p:nvPr/>
        </p:nvSpPr>
        <p:spPr>
          <a:xfrm>
            <a:off x="140725" y="5453773"/>
            <a:ext cx="5854390" cy="246221"/>
          </a:xfrm>
          <a:prstGeom prst="rect">
            <a:avLst/>
          </a:prstGeom>
          <a:noFill/>
        </p:spPr>
        <p:txBody>
          <a:bodyPr wrap="square" rtlCol="0">
            <a:spAutoFit/>
          </a:bodyPr>
          <a:lstStyle/>
          <a:p>
            <a:r>
              <a:rPr lang="es-PE" sz="1000" dirty="0"/>
              <a:t>FUENTE: DIRECCIÓN DE EPIDEMIOLOGÍA  GERESA LORETO-SNVMFN</a:t>
            </a:r>
          </a:p>
        </p:txBody>
      </p:sp>
      <p:sp>
        <p:nvSpPr>
          <p:cNvPr id="8" name="CuadroTexto 7"/>
          <p:cNvSpPr txBox="1"/>
          <p:nvPr/>
        </p:nvSpPr>
        <p:spPr>
          <a:xfrm>
            <a:off x="6418674" y="5486841"/>
            <a:ext cx="5854390" cy="246221"/>
          </a:xfrm>
          <a:prstGeom prst="rect">
            <a:avLst/>
          </a:prstGeom>
          <a:noFill/>
        </p:spPr>
        <p:txBody>
          <a:bodyPr wrap="square" rtlCol="0">
            <a:spAutoFit/>
          </a:bodyPr>
          <a:lstStyle/>
          <a:p>
            <a:r>
              <a:rPr lang="es-PE" sz="1000" dirty="0"/>
              <a:t>FUENTE: DIRECCIÓN DE EPIDEMIOLOGÍA GERESA LORETO-SNVMFN</a:t>
            </a:r>
          </a:p>
        </p:txBody>
      </p:sp>
      <p:sp>
        <p:nvSpPr>
          <p:cNvPr id="3" name="CuadroTexto 2"/>
          <p:cNvSpPr txBox="1"/>
          <p:nvPr/>
        </p:nvSpPr>
        <p:spPr>
          <a:xfrm>
            <a:off x="163132" y="824243"/>
            <a:ext cx="2085703" cy="461665"/>
          </a:xfrm>
          <a:prstGeom prst="rect">
            <a:avLst/>
          </a:prstGeom>
          <a:noFill/>
        </p:spPr>
        <p:txBody>
          <a:bodyPr wrap="square" rtlCol="0">
            <a:spAutoFit/>
          </a:bodyPr>
          <a:lstStyle/>
          <a:p>
            <a:r>
              <a:rPr lang="es-PE" sz="2400" b="1" dirty="0">
                <a:solidFill>
                  <a:srgbClr val="00B050"/>
                </a:solidFill>
              </a:rPr>
              <a:t>FETAL</a:t>
            </a:r>
          </a:p>
        </p:txBody>
      </p:sp>
      <p:sp>
        <p:nvSpPr>
          <p:cNvPr id="9" name="CuadroTexto 8"/>
          <p:cNvSpPr txBox="1"/>
          <p:nvPr/>
        </p:nvSpPr>
        <p:spPr>
          <a:xfrm>
            <a:off x="10270768" y="829564"/>
            <a:ext cx="2085703" cy="461665"/>
          </a:xfrm>
          <a:prstGeom prst="rect">
            <a:avLst/>
          </a:prstGeom>
          <a:noFill/>
        </p:spPr>
        <p:txBody>
          <a:bodyPr wrap="square" rtlCol="0">
            <a:spAutoFit/>
          </a:bodyPr>
          <a:lstStyle/>
          <a:p>
            <a:r>
              <a:rPr lang="es-PE" sz="2400" b="1" dirty="0">
                <a:solidFill>
                  <a:srgbClr val="FF0000"/>
                </a:solidFill>
              </a:rPr>
              <a:t>NEONATAL</a:t>
            </a:r>
          </a:p>
        </p:txBody>
      </p:sp>
      <p:sp>
        <p:nvSpPr>
          <p:cNvPr id="6" name="CuadroTexto 5">
            <a:extLst>
              <a:ext uri="{FF2B5EF4-FFF2-40B4-BE49-F238E27FC236}">
                <a16:creationId xmlns:a16="http://schemas.microsoft.com/office/drawing/2014/main" id="{1961ECA2-2061-1BD7-5456-1A174FBEA6A6}"/>
              </a:ext>
            </a:extLst>
          </p:cNvPr>
          <p:cNvSpPr txBox="1"/>
          <p:nvPr/>
        </p:nvSpPr>
        <p:spPr>
          <a:xfrm>
            <a:off x="350244" y="5918816"/>
            <a:ext cx="5435353" cy="646331"/>
          </a:xfrm>
          <a:prstGeom prst="rect">
            <a:avLst/>
          </a:prstGeom>
          <a:noFill/>
          <a:ln>
            <a:solidFill>
              <a:schemeClr val="tx1"/>
            </a:solidFill>
          </a:ln>
        </p:spPr>
        <p:txBody>
          <a:bodyPr wrap="square" rtlCol="0">
            <a:spAutoFit/>
          </a:bodyPr>
          <a:lstStyle/>
          <a:p>
            <a:pPr algn="just"/>
            <a:r>
              <a:rPr lang="es-ES" dirty="0"/>
              <a:t>El </a:t>
            </a:r>
            <a:r>
              <a:rPr lang="es-ES" b="1" dirty="0">
                <a:solidFill>
                  <a:srgbClr val="FF0000"/>
                </a:solidFill>
              </a:rPr>
              <a:t>39%</a:t>
            </a:r>
            <a:r>
              <a:rPr lang="es-ES" dirty="0"/>
              <a:t> de muertes fetales, tuvieron &gt;= a 2,500 gr de peso al nacer.</a:t>
            </a:r>
            <a:endParaRPr lang="es-MX" dirty="0"/>
          </a:p>
        </p:txBody>
      </p:sp>
      <p:sp>
        <p:nvSpPr>
          <p:cNvPr id="11" name="CuadroTexto 10">
            <a:extLst>
              <a:ext uri="{FF2B5EF4-FFF2-40B4-BE49-F238E27FC236}">
                <a16:creationId xmlns:a16="http://schemas.microsoft.com/office/drawing/2014/main" id="{6EE287EF-587F-2463-B644-6212939DAFE5}"/>
              </a:ext>
            </a:extLst>
          </p:cNvPr>
          <p:cNvSpPr txBox="1"/>
          <p:nvPr/>
        </p:nvSpPr>
        <p:spPr>
          <a:xfrm>
            <a:off x="6418674" y="5928527"/>
            <a:ext cx="5435353" cy="646331"/>
          </a:xfrm>
          <a:prstGeom prst="rect">
            <a:avLst/>
          </a:prstGeom>
          <a:noFill/>
          <a:ln>
            <a:solidFill>
              <a:schemeClr val="tx1"/>
            </a:solidFill>
          </a:ln>
        </p:spPr>
        <p:txBody>
          <a:bodyPr wrap="square" rtlCol="0">
            <a:spAutoFit/>
          </a:bodyPr>
          <a:lstStyle/>
          <a:p>
            <a:pPr algn="just"/>
            <a:r>
              <a:rPr lang="es-ES" dirty="0"/>
              <a:t>El </a:t>
            </a:r>
            <a:r>
              <a:rPr lang="es-ES" b="1" dirty="0">
                <a:solidFill>
                  <a:srgbClr val="FF0000"/>
                </a:solidFill>
              </a:rPr>
              <a:t>40%</a:t>
            </a:r>
            <a:r>
              <a:rPr lang="es-ES" dirty="0"/>
              <a:t> de muertes Neonatales, tuvieron &lt; 1,500 gr. de peso al nacer</a:t>
            </a:r>
            <a:endParaRPr lang="es-MX" dirty="0"/>
          </a:p>
        </p:txBody>
      </p:sp>
      <p:pic>
        <p:nvPicPr>
          <p:cNvPr id="4" name="Imagen 3">
            <a:extLst>
              <a:ext uri="{FF2B5EF4-FFF2-40B4-BE49-F238E27FC236}">
                <a16:creationId xmlns:a16="http://schemas.microsoft.com/office/drawing/2014/main" id="{D1DADC14-A766-7A9A-8BCB-0F44C4DB917B}"/>
              </a:ext>
            </a:extLst>
          </p:cNvPr>
          <p:cNvPicPr>
            <a:picLocks noChangeAspect="1"/>
          </p:cNvPicPr>
          <p:nvPr/>
        </p:nvPicPr>
        <p:blipFill>
          <a:blip r:embed="rId2"/>
          <a:stretch>
            <a:fillRect/>
          </a:stretch>
        </p:blipFill>
        <p:spPr>
          <a:xfrm>
            <a:off x="6288043" y="1231414"/>
            <a:ext cx="5740825" cy="4255427"/>
          </a:xfrm>
          <a:prstGeom prst="rect">
            <a:avLst/>
          </a:prstGeom>
          <a:ln>
            <a:solidFill>
              <a:schemeClr val="tx1"/>
            </a:solidFill>
          </a:ln>
        </p:spPr>
      </p:pic>
      <p:pic>
        <p:nvPicPr>
          <p:cNvPr id="12" name="Imagen 11">
            <a:extLst>
              <a:ext uri="{FF2B5EF4-FFF2-40B4-BE49-F238E27FC236}">
                <a16:creationId xmlns:a16="http://schemas.microsoft.com/office/drawing/2014/main" id="{FA5ABA34-E031-8FFF-5381-DF7A03D17FF4}"/>
              </a:ext>
            </a:extLst>
          </p:cNvPr>
          <p:cNvPicPr>
            <a:picLocks noChangeAspect="1"/>
          </p:cNvPicPr>
          <p:nvPr/>
        </p:nvPicPr>
        <p:blipFill>
          <a:blip r:embed="rId3"/>
          <a:stretch>
            <a:fillRect/>
          </a:stretch>
        </p:blipFill>
        <p:spPr>
          <a:xfrm>
            <a:off x="219615" y="1223210"/>
            <a:ext cx="5740825" cy="4255427"/>
          </a:xfrm>
          <a:prstGeom prst="rect">
            <a:avLst/>
          </a:prstGeom>
          <a:ln>
            <a:solidFill>
              <a:schemeClr val="tx1"/>
            </a:solidFill>
          </a:ln>
        </p:spPr>
      </p:pic>
    </p:spTree>
    <p:extLst>
      <p:ext uri="{BB962C8B-B14F-4D97-AF65-F5344CB8AC3E}">
        <p14:creationId xmlns:p14="http://schemas.microsoft.com/office/powerpoint/2010/main" val="29752055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0" y="87073"/>
            <a:ext cx="12191999" cy="847424"/>
          </a:xfrm>
          <a:prstGeom prst="rect">
            <a:avLst/>
          </a:prstGeom>
          <a:blipFill>
            <a:blip r:embed="rId2"/>
            <a:tile tx="0" ty="0" sx="100000" sy="100000" flip="none" algn="tl"/>
          </a:blip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E" sz="2800" b="1" dirty="0">
                <a:solidFill>
                  <a:sysClr val="windowText" lastClr="000000"/>
                </a:solidFill>
                <a:latin typeface="Arial" pitchFamily="34" charset="0"/>
                <a:cs typeface="Arial" pitchFamily="34" charset="0"/>
              </a:rPr>
              <a:t>MORTALIDAD FETAL SEGÚN CAUSAS BÁSICAS. REGIÓN LORETO  SE1-SE31 2024* </a:t>
            </a:r>
          </a:p>
          <a:p>
            <a:pPr algn="ctr"/>
            <a:endParaRPr lang="es-PE" sz="2800" b="1" dirty="0">
              <a:solidFill>
                <a:sysClr val="windowText" lastClr="000000"/>
              </a:solidFill>
              <a:latin typeface="Arial" pitchFamily="34" charset="0"/>
              <a:cs typeface="Arial" pitchFamily="34" charset="0"/>
            </a:endParaRPr>
          </a:p>
        </p:txBody>
      </p:sp>
      <p:sp>
        <p:nvSpPr>
          <p:cNvPr id="3" name="CuadroTexto 2">
            <a:extLst>
              <a:ext uri="{FF2B5EF4-FFF2-40B4-BE49-F238E27FC236}">
                <a16:creationId xmlns:a16="http://schemas.microsoft.com/office/drawing/2014/main" id="{D9586C6D-0127-6F09-357D-5E03AC49E74A}"/>
              </a:ext>
            </a:extLst>
          </p:cNvPr>
          <p:cNvSpPr txBox="1"/>
          <p:nvPr/>
        </p:nvSpPr>
        <p:spPr>
          <a:xfrm>
            <a:off x="186836" y="6561554"/>
            <a:ext cx="5195196" cy="246221"/>
          </a:xfrm>
          <a:prstGeom prst="rect">
            <a:avLst/>
          </a:prstGeom>
          <a:noFill/>
        </p:spPr>
        <p:txBody>
          <a:bodyPr wrap="square" rtlCol="0">
            <a:spAutoFit/>
          </a:bodyPr>
          <a:lstStyle/>
          <a:p>
            <a:r>
              <a:rPr lang="es-PE" sz="1000" dirty="0"/>
              <a:t>FUENTE: DIRECCIÓN DE EPIDEMIOLOGÍA  GERESA LORETO-SNVMFN</a:t>
            </a:r>
          </a:p>
        </p:txBody>
      </p:sp>
      <p:pic>
        <p:nvPicPr>
          <p:cNvPr id="7" name="Imagen 6">
            <a:extLst>
              <a:ext uri="{FF2B5EF4-FFF2-40B4-BE49-F238E27FC236}">
                <a16:creationId xmlns:a16="http://schemas.microsoft.com/office/drawing/2014/main" id="{E60141FE-DE2F-B90E-FAB2-961BC602C440}"/>
              </a:ext>
            </a:extLst>
          </p:cNvPr>
          <p:cNvPicPr>
            <a:picLocks noChangeAspect="1"/>
          </p:cNvPicPr>
          <p:nvPr/>
        </p:nvPicPr>
        <p:blipFill>
          <a:blip r:embed="rId3"/>
          <a:stretch>
            <a:fillRect/>
          </a:stretch>
        </p:blipFill>
        <p:spPr>
          <a:xfrm>
            <a:off x="186836" y="1111096"/>
            <a:ext cx="11861138" cy="5450457"/>
          </a:xfrm>
          <a:prstGeom prst="rect">
            <a:avLst/>
          </a:prstGeom>
          <a:ln>
            <a:solidFill>
              <a:schemeClr val="tx1"/>
            </a:solidFill>
          </a:ln>
        </p:spPr>
      </p:pic>
    </p:spTree>
    <p:extLst>
      <p:ext uri="{BB962C8B-B14F-4D97-AF65-F5344CB8AC3E}">
        <p14:creationId xmlns:p14="http://schemas.microsoft.com/office/powerpoint/2010/main" val="3066604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7 Rectángulo"/>
          <p:cNvSpPr/>
          <p:nvPr/>
        </p:nvSpPr>
        <p:spPr>
          <a:xfrm>
            <a:off x="0" y="0"/>
            <a:ext cx="12192000" cy="772276"/>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endParaRPr>
          </a:p>
          <a:p>
            <a:pPr algn="ct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Casos de Malaria Total por distritos, Región Loreto, </a:t>
            </a:r>
          </a:p>
          <a:p>
            <a:pPr algn="ct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a:t>
            </a:r>
            <a:r>
              <a:rPr lang="es-ES" sz="2286" b="1" dirty="0" smtClean="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 31 - </a:t>
            </a: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2024 )</a:t>
            </a:r>
          </a:p>
          <a:p>
            <a:pPr algn="ctr"/>
            <a:endPar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endParaRPr>
          </a:p>
        </p:txBody>
      </p:sp>
      <p:sp>
        <p:nvSpPr>
          <p:cNvPr id="5" name="CuadroTexto 4">
            <a:extLst>
              <a:ext uri="{FF2B5EF4-FFF2-40B4-BE49-F238E27FC236}">
                <a16:creationId xmlns:a16="http://schemas.microsoft.com/office/drawing/2014/main" id="{E93141F9-6077-4790-AB27-B970C7D7AE47}"/>
              </a:ext>
            </a:extLst>
          </p:cNvPr>
          <p:cNvSpPr txBox="1"/>
          <p:nvPr/>
        </p:nvSpPr>
        <p:spPr>
          <a:xfrm>
            <a:off x="3312137" y="6651340"/>
            <a:ext cx="3500256" cy="206660"/>
          </a:xfrm>
          <a:prstGeom prst="rect">
            <a:avLst/>
          </a:prstGeom>
          <a:noFill/>
        </p:spPr>
        <p:txBody>
          <a:bodyPr wrap="square" rtlCol="0">
            <a:spAutoFit/>
          </a:bodyPr>
          <a:lstStyle/>
          <a:p>
            <a:r>
              <a:rPr lang="es-MX" sz="743" dirty="0"/>
              <a:t>Fuente: Base de datos del Noti Web de la Dirección de Epidemiología- GERESA Loreto</a:t>
            </a:r>
          </a:p>
        </p:txBody>
      </p:sp>
      <p:sp>
        <p:nvSpPr>
          <p:cNvPr id="9" name="CuadroTexto 8">
            <a:extLst>
              <a:ext uri="{FF2B5EF4-FFF2-40B4-BE49-F238E27FC236}">
                <a16:creationId xmlns:a16="http://schemas.microsoft.com/office/drawing/2014/main" id="{B1CC3F07-99CF-4209-A3AD-CABC391A536F}"/>
              </a:ext>
            </a:extLst>
          </p:cNvPr>
          <p:cNvSpPr txBox="1"/>
          <p:nvPr/>
        </p:nvSpPr>
        <p:spPr>
          <a:xfrm>
            <a:off x="10163174" y="1258283"/>
            <a:ext cx="1840706" cy="4708981"/>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MX" sz="1500" dirty="0">
                <a:latin typeface="Arial" panose="020B0604020202020204" pitchFamily="34" charset="0"/>
                <a:cs typeface="Arial" panose="020B0604020202020204" pitchFamily="34" charset="0"/>
              </a:rPr>
              <a:t>Hasta la SE </a:t>
            </a:r>
            <a:r>
              <a:rPr lang="es-MX" sz="1500" dirty="0" smtClean="0">
                <a:latin typeface="Arial" panose="020B0604020202020204" pitchFamily="34" charset="0"/>
                <a:cs typeface="Arial" panose="020B0604020202020204" pitchFamily="34" charset="0"/>
              </a:rPr>
              <a:t>31-2024</a:t>
            </a:r>
            <a:r>
              <a:rPr lang="es-MX" sz="1500" dirty="0">
                <a:latin typeface="Arial" panose="020B0604020202020204" pitchFamily="34" charset="0"/>
                <a:cs typeface="Arial" panose="020B0604020202020204" pitchFamily="34" charset="0"/>
              </a:rPr>
              <a:t>. en </a:t>
            </a:r>
            <a:r>
              <a:rPr lang="es-MX" sz="1500" dirty="0" smtClean="0">
                <a:latin typeface="Arial" panose="020B0604020202020204" pitchFamily="34" charset="0"/>
                <a:cs typeface="Arial" panose="020B0604020202020204" pitchFamily="34" charset="0"/>
              </a:rPr>
              <a:t>46  </a:t>
            </a:r>
            <a:r>
              <a:rPr lang="es-MX" sz="1500" dirty="0">
                <a:latin typeface="Arial" panose="020B0604020202020204" pitchFamily="34" charset="0"/>
                <a:cs typeface="Arial" panose="020B0604020202020204" pitchFamily="34" charset="0"/>
              </a:rPr>
              <a:t>distritos se ha reportado   </a:t>
            </a:r>
            <a:r>
              <a:rPr lang="es-MX" sz="1500" dirty="0" smtClean="0">
                <a:latin typeface="Arial" panose="020B0604020202020204" pitchFamily="34" charset="0"/>
                <a:cs typeface="Arial" panose="020B0604020202020204" pitchFamily="34" charset="0"/>
              </a:rPr>
              <a:t>19,972 </a:t>
            </a:r>
            <a:r>
              <a:rPr lang="es-MX" sz="1500" dirty="0">
                <a:latin typeface="Arial" panose="020B0604020202020204" pitchFamily="34" charset="0"/>
                <a:cs typeface="Arial" panose="020B0604020202020204" pitchFamily="34" charset="0"/>
              </a:rPr>
              <a:t>casos de Malaria Total, el </a:t>
            </a:r>
            <a:r>
              <a:rPr lang="es-MX" sz="1500" b="1" dirty="0" smtClean="0">
                <a:solidFill>
                  <a:srgbClr val="FF0000"/>
                </a:solidFill>
                <a:latin typeface="Arial" panose="020B0604020202020204" pitchFamily="34" charset="0"/>
                <a:cs typeface="Arial" panose="020B0604020202020204" pitchFamily="34" charset="0"/>
              </a:rPr>
              <a:t>81.32% </a:t>
            </a:r>
            <a:r>
              <a:rPr lang="es-MX" sz="1500" dirty="0">
                <a:latin typeface="Arial" panose="020B0604020202020204" pitchFamily="34" charset="0"/>
                <a:cs typeface="Arial" panose="020B0604020202020204" pitchFamily="34" charset="0"/>
              </a:rPr>
              <a:t>de casos se concentra en </a:t>
            </a:r>
            <a:r>
              <a:rPr lang="es-MX" sz="1500" dirty="0" smtClean="0">
                <a:latin typeface="Arial" panose="020B0604020202020204" pitchFamily="34" charset="0"/>
                <a:cs typeface="Arial" panose="020B0604020202020204" pitchFamily="34" charset="0"/>
              </a:rPr>
              <a:t>11 </a:t>
            </a:r>
            <a:r>
              <a:rPr lang="es-MX" sz="1500" dirty="0">
                <a:latin typeface="Arial" panose="020B0604020202020204" pitchFamily="34" charset="0"/>
                <a:cs typeface="Arial" panose="020B0604020202020204" pitchFamily="34" charset="0"/>
              </a:rPr>
              <a:t>distritos, siendo los 3 distritos principales:  </a:t>
            </a:r>
            <a:r>
              <a:rPr lang="es-MX" sz="1500" b="1" dirty="0">
                <a:latin typeface="Arial" panose="020B0604020202020204" pitchFamily="34" charset="0"/>
                <a:cs typeface="Arial" panose="020B0604020202020204" pitchFamily="34" charset="0"/>
              </a:rPr>
              <a:t>Yavarí (</a:t>
            </a:r>
            <a:r>
              <a:rPr lang="es-MX" sz="1500" b="1" dirty="0" smtClean="0">
                <a:latin typeface="Arial" panose="020B0604020202020204" pitchFamily="34" charset="0"/>
                <a:cs typeface="Arial" panose="020B0604020202020204" pitchFamily="34" charset="0"/>
              </a:rPr>
              <a:t>17.80%), </a:t>
            </a:r>
            <a:r>
              <a:rPr lang="es-MX" sz="1500" b="1" dirty="0">
                <a:latin typeface="Arial" panose="020B0604020202020204" pitchFamily="34" charset="0"/>
                <a:cs typeface="Arial" panose="020B0604020202020204" pitchFamily="34" charset="0"/>
              </a:rPr>
              <a:t>Andoas (</a:t>
            </a:r>
            <a:r>
              <a:rPr lang="es-MX" sz="1500" b="1" dirty="0" smtClean="0">
                <a:latin typeface="Arial" panose="020B0604020202020204" pitchFamily="34" charset="0"/>
                <a:cs typeface="Arial" panose="020B0604020202020204" pitchFamily="34" charset="0"/>
              </a:rPr>
              <a:t>13.66%) </a:t>
            </a:r>
            <a:r>
              <a:rPr lang="es-MX" sz="1500" b="1" dirty="0">
                <a:latin typeface="Arial" panose="020B0604020202020204" pitchFamily="34" charset="0"/>
                <a:cs typeface="Arial" panose="020B0604020202020204" pitchFamily="34" charset="0"/>
              </a:rPr>
              <a:t>y Pastaza </a:t>
            </a:r>
            <a:r>
              <a:rPr lang="es-MX" sz="1500" b="1" dirty="0" smtClean="0">
                <a:latin typeface="Arial" panose="020B0604020202020204" pitchFamily="34" charset="0"/>
                <a:cs typeface="Arial" panose="020B0604020202020204" pitchFamily="34" charset="0"/>
              </a:rPr>
              <a:t>(9.13%). </a:t>
            </a:r>
          </a:p>
          <a:p>
            <a:pPr algn="just"/>
            <a:r>
              <a:rPr lang="es-MX" sz="1500" b="1" dirty="0" smtClean="0">
                <a:latin typeface="Arial" panose="020B0604020202020204" pitchFamily="34" charset="0"/>
                <a:cs typeface="Arial" panose="020B0604020202020204" pitchFamily="34" charset="0"/>
              </a:rPr>
              <a:t>Se reporta 7 fallecidos: 6 por malaria vivax y 1 por malaria </a:t>
            </a:r>
            <a:r>
              <a:rPr lang="es-MX" sz="1500" b="1" dirty="0" err="1" smtClean="0">
                <a:latin typeface="Arial" panose="020B0604020202020204" pitchFamily="34" charset="0"/>
                <a:cs typeface="Arial" panose="020B0604020202020204" pitchFamily="34" charset="0"/>
              </a:rPr>
              <a:t>falciparum</a:t>
            </a:r>
            <a:r>
              <a:rPr lang="es-MX" sz="1500" b="1" dirty="0" smtClean="0">
                <a:latin typeface="Arial" panose="020B0604020202020204" pitchFamily="34" charset="0"/>
                <a:cs typeface="Arial" panose="020B0604020202020204" pitchFamily="34" charset="0"/>
              </a:rPr>
              <a:t>.</a:t>
            </a:r>
            <a:endParaRPr lang="es-MX" sz="1500" b="1" dirty="0">
              <a:latin typeface="Arial" panose="020B0604020202020204" pitchFamily="34" charset="0"/>
              <a:cs typeface="Arial" panose="020B0604020202020204" pitchFamily="34" charset="0"/>
            </a:endParaRPr>
          </a:p>
          <a:p>
            <a:pPr algn="just"/>
            <a:endParaRPr lang="es-MX" sz="1500" b="1" dirty="0">
              <a:latin typeface="Arial" panose="020B0604020202020204" pitchFamily="34" charset="0"/>
              <a:cs typeface="Arial" panose="020B0604020202020204" pitchFamily="34" charset="0"/>
            </a:endParaRPr>
          </a:p>
        </p:txBody>
      </p:sp>
      <p:sp>
        <p:nvSpPr>
          <p:cNvPr id="14" name="CuadroTexto 13">
            <a:extLst>
              <a:ext uri="{FF2B5EF4-FFF2-40B4-BE49-F238E27FC236}">
                <a16:creationId xmlns:a16="http://schemas.microsoft.com/office/drawing/2014/main" id="{7B2A0F1F-9DA8-4BB4-BD8D-2FCDBA72F30B}"/>
              </a:ext>
            </a:extLst>
          </p:cNvPr>
          <p:cNvSpPr txBox="1"/>
          <p:nvPr/>
        </p:nvSpPr>
        <p:spPr>
          <a:xfrm>
            <a:off x="169381" y="4158350"/>
            <a:ext cx="2467044" cy="2492990"/>
          </a:xfrm>
          <a:prstGeom prst="rect">
            <a:avLst/>
          </a:prstGeom>
          <a:solidFill>
            <a:schemeClr val="accent1">
              <a:lumMod val="20000"/>
              <a:lumOff val="80000"/>
            </a:schemeClr>
          </a:solidFill>
          <a:ln>
            <a:solidFill>
              <a:schemeClr val="tx1"/>
            </a:solidFill>
          </a:ln>
        </p:spPr>
        <p:txBody>
          <a:bodyPr wrap="square">
            <a:spAutoFit/>
          </a:bodyPr>
          <a:lstStyle/>
          <a:p>
            <a:pPr algn="just"/>
            <a:r>
              <a:rPr lang="es-MX" sz="1300" dirty="0">
                <a:latin typeface="Arial" panose="020B0604020202020204" pitchFamily="34" charset="0"/>
                <a:cs typeface="Arial" panose="020B0604020202020204" pitchFamily="34" charset="0"/>
              </a:rPr>
              <a:t>Según el mapa de riesgo de malaria total nos presenta, 10 distritos de muy alto riesgo (</a:t>
            </a:r>
            <a:r>
              <a:rPr lang="es-MX" sz="1300" b="1" dirty="0">
                <a:latin typeface="Arial" panose="020B0604020202020204" pitchFamily="34" charset="0"/>
                <a:cs typeface="Arial" panose="020B0604020202020204" pitchFamily="34" charset="0"/>
              </a:rPr>
              <a:t>El Tigre, Trompeteros, Urarinas, Yavarí, Alto Nanay, Andoas, Ramón Castilla, Pastaza, Soplin y Yaquerana</a:t>
            </a:r>
            <a:r>
              <a:rPr lang="es-MX" sz="1300" dirty="0" smtClean="0">
                <a:latin typeface="Arial" panose="020B0604020202020204" pitchFamily="34" charset="0"/>
                <a:cs typeface="Arial" panose="020B0604020202020204" pitchFamily="34" charset="0"/>
              </a:rPr>
              <a:t>),10 </a:t>
            </a:r>
            <a:r>
              <a:rPr lang="es-MX" sz="1300" dirty="0">
                <a:latin typeface="Arial" panose="020B0604020202020204" pitchFamily="34" charset="0"/>
                <a:cs typeface="Arial" panose="020B0604020202020204" pitchFamily="34" charset="0"/>
              </a:rPr>
              <a:t>distritos de alto riesgo  y </a:t>
            </a:r>
            <a:r>
              <a:rPr lang="es-MX" sz="1300" dirty="0" smtClean="0">
                <a:latin typeface="Arial" panose="020B0604020202020204" pitchFamily="34" charset="0"/>
                <a:cs typeface="Arial" panose="020B0604020202020204" pitchFamily="34" charset="0"/>
              </a:rPr>
              <a:t>14 </a:t>
            </a:r>
            <a:r>
              <a:rPr lang="es-MX" sz="1300" dirty="0">
                <a:latin typeface="Arial" panose="020B0604020202020204" pitchFamily="34" charset="0"/>
                <a:cs typeface="Arial" panose="020B0604020202020204" pitchFamily="34" charset="0"/>
              </a:rPr>
              <a:t>distritos de mediano riesgo y 10 distritos de bajo riesgo y 9 distritos sin riesgo de transmisión. </a:t>
            </a:r>
            <a:endParaRPr lang="es-MX" sz="1300" dirty="0"/>
          </a:p>
        </p:txBody>
      </p:sp>
      <p:pic>
        <p:nvPicPr>
          <p:cNvPr id="4" name="Imagen 3"/>
          <p:cNvPicPr>
            <a:picLocks noChangeAspect="1"/>
          </p:cNvPicPr>
          <p:nvPr/>
        </p:nvPicPr>
        <p:blipFill>
          <a:blip r:embed="rId3"/>
          <a:stretch>
            <a:fillRect/>
          </a:stretch>
        </p:blipFill>
        <p:spPr>
          <a:xfrm>
            <a:off x="98823" y="862520"/>
            <a:ext cx="2610940" cy="3272109"/>
          </a:xfrm>
          <a:prstGeom prst="rect">
            <a:avLst/>
          </a:prstGeom>
        </p:spPr>
      </p:pic>
      <p:pic>
        <p:nvPicPr>
          <p:cNvPr id="2" name="Imagen 1"/>
          <p:cNvPicPr>
            <a:picLocks noChangeAspect="1"/>
          </p:cNvPicPr>
          <p:nvPr/>
        </p:nvPicPr>
        <p:blipFill>
          <a:blip r:embed="rId4"/>
          <a:stretch>
            <a:fillRect/>
          </a:stretch>
        </p:blipFill>
        <p:spPr>
          <a:xfrm>
            <a:off x="2865378" y="902288"/>
            <a:ext cx="7068843" cy="5725331"/>
          </a:xfrm>
          <a:prstGeom prst="rect">
            <a:avLst/>
          </a:prstGeom>
        </p:spPr>
      </p:pic>
    </p:spTree>
    <p:extLst>
      <p:ext uri="{BB962C8B-B14F-4D97-AF65-F5344CB8AC3E}">
        <p14:creationId xmlns:p14="http://schemas.microsoft.com/office/powerpoint/2010/main" val="12664625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60292" y="115045"/>
            <a:ext cx="12081467" cy="889789"/>
          </a:xfrm>
          <a:prstGeom prst="rect">
            <a:avLst/>
          </a:prstGeom>
          <a:blipFill>
            <a:blip r:embed="rId2"/>
            <a:tile tx="0" ty="0" sx="100000" sy="100000" flip="none" algn="tl"/>
          </a:blip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E" sz="2800" b="1" dirty="0">
                <a:latin typeface="Arial" pitchFamily="34" charset="0"/>
                <a:cs typeface="Arial" pitchFamily="34" charset="0"/>
              </a:rPr>
              <a:t>MORTALIDAD NEONATAL SEGÚN CAUSAS BÁSICAS. REGIÓN LORETO 2024 (SE1.SE31)</a:t>
            </a:r>
          </a:p>
        </p:txBody>
      </p:sp>
      <p:sp>
        <p:nvSpPr>
          <p:cNvPr id="7" name="CuadroTexto 6"/>
          <p:cNvSpPr txBox="1"/>
          <p:nvPr/>
        </p:nvSpPr>
        <p:spPr>
          <a:xfrm>
            <a:off x="186835" y="6540441"/>
            <a:ext cx="5854390" cy="246221"/>
          </a:xfrm>
          <a:prstGeom prst="rect">
            <a:avLst/>
          </a:prstGeom>
          <a:noFill/>
        </p:spPr>
        <p:txBody>
          <a:bodyPr wrap="square" rtlCol="0">
            <a:spAutoFit/>
          </a:bodyPr>
          <a:lstStyle/>
          <a:p>
            <a:r>
              <a:rPr lang="es-PE" sz="1000" dirty="0"/>
              <a:t>FUENTE: DIRECCIÓN DE EPIDEMIOLOGÍA GERESA LORETO-SNVMFN</a:t>
            </a:r>
          </a:p>
        </p:txBody>
      </p:sp>
      <p:pic>
        <p:nvPicPr>
          <p:cNvPr id="2" name="Imagen 1">
            <a:extLst>
              <a:ext uri="{FF2B5EF4-FFF2-40B4-BE49-F238E27FC236}">
                <a16:creationId xmlns:a16="http://schemas.microsoft.com/office/drawing/2014/main" id="{40987DBF-0942-1500-1C4F-8FC275544F6B}"/>
              </a:ext>
            </a:extLst>
          </p:cNvPr>
          <p:cNvPicPr>
            <a:picLocks noChangeAspect="1"/>
          </p:cNvPicPr>
          <p:nvPr/>
        </p:nvPicPr>
        <p:blipFill>
          <a:blip r:embed="rId3"/>
          <a:stretch>
            <a:fillRect/>
          </a:stretch>
        </p:blipFill>
        <p:spPr>
          <a:xfrm>
            <a:off x="186835" y="1079236"/>
            <a:ext cx="11660171" cy="5461205"/>
          </a:xfrm>
          <a:prstGeom prst="rect">
            <a:avLst/>
          </a:prstGeom>
          <a:ln>
            <a:solidFill>
              <a:schemeClr val="tx1"/>
            </a:solidFill>
          </a:ln>
        </p:spPr>
      </p:pic>
    </p:spTree>
    <p:extLst>
      <p:ext uri="{BB962C8B-B14F-4D97-AF65-F5344CB8AC3E}">
        <p14:creationId xmlns:p14="http://schemas.microsoft.com/office/powerpoint/2010/main" val="36057390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01B348E-E272-4B7C-812B-0B8FACE4B953}"/>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433482" y="1685443"/>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3CE1B714-3A23-4E5F-B23B-4E0C56CA2D87}"/>
              </a:ext>
            </a:extLst>
          </p:cNvPr>
          <p:cNvSpPr>
            <a:spLocks noGrp="1"/>
          </p:cNvSpPr>
          <p:nvPr>
            <p:ph type="ctrTitle"/>
          </p:nvPr>
        </p:nvSpPr>
        <p:spPr>
          <a:xfrm>
            <a:off x="5486897" y="2690503"/>
            <a:ext cx="4347477" cy="1005229"/>
          </a:xfrm>
          <a:blipFill>
            <a:blip r:embed="rId4"/>
            <a:tile tx="0" ty="0" sx="100000" sy="100000" flip="none" algn="tl"/>
          </a:blipFill>
        </p:spPr>
        <p:txBody>
          <a:bodyPr vert="horz" lIns="87105" tIns="43552" rIns="87105" bIns="43552" rtlCol="0" anchor="b">
            <a:normAutofit/>
          </a:bodyPr>
          <a:lstStyle/>
          <a:p>
            <a:pPr algn="ctr"/>
            <a:r>
              <a:rPr lang="es-MX" sz="6287" b="1" dirty="0">
                <a:solidFill>
                  <a:schemeClr val="accent6">
                    <a:lumMod val="50000"/>
                  </a:schemeClr>
                </a:solidFill>
                <a:latin typeface="Algerian" panose="04020705040A02060702" pitchFamily="82" charset="0"/>
              </a:rPr>
              <a:t>IRAS</a:t>
            </a:r>
          </a:p>
        </p:txBody>
      </p:sp>
    </p:spTree>
    <p:extLst>
      <p:ext uri="{BB962C8B-B14F-4D97-AF65-F5344CB8AC3E}">
        <p14:creationId xmlns:p14="http://schemas.microsoft.com/office/powerpoint/2010/main" val="6873260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199EFE0E-06CC-4628-AFFA-49FCDBF46095}"/>
              </a:ext>
            </a:extLst>
          </p:cNvPr>
          <p:cNvSpPr txBox="1"/>
          <p:nvPr/>
        </p:nvSpPr>
        <p:spPr>
          <a:xfrm>
            <a:off x="0" y="5926359"/>
            <a:ext cx="12192000" cy="912814"/>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marL="292922" indent="-292922" algn="just">
              <a:buFont typeface="Arial" panose="020B0604020202020204" pitchFamily="34" charset="0"/>
              <a:buChar char="•"/>
              <a:defRPr sz="1435" b="1">
                <a:effectLst/>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333" dirty="0"/>
              <a:t>Hasta la S.E. </a:t>
            </a:r>
            <a:r>
              <a:rPr lang="es-MX" sz="1333" dirty="0" smtClean="0"/>
              <a:t>31-2024</a:t>
            </a:r>
            <a:r>
              <a:rPr lang="es-MX" sz="1333" dirty="0"/>
              <a:t>, se han reportado </a:t>
            </a:r>
            <a:r>
              <a:rPr lang="es-MX" sz="1333" dirty="0" smtClean="0"/>
              <a:t>72,877</a:t>
            </a:r>
            <a:r>
              <a:rPr lang="en-US" sz="1333" dirty="0" smtClean="0"/>
              <a:t> </a:t>
            </a:r>
            <a:r>
              <a:rPr lang="es-MX" sz="1333" dirty="0"/>
              <a:t>episodios de IRA no neumonías en  niños &lt; 5 años: </a:t>
            </a:r>
            <a:r>
              <a:rPr lang="es-MX" sz="1333" dirty="0" smtClean="0"/>
              <a:t>3,726 </a:t>
            </a:r>
            <a:r>
              <a:rPr lang="es-MX" sz="1333" dirty="0"/>
              <a:t>(</a:t>
            </a:r>
            <a:r>
              <a:rPr lang="es-MX" sz="1333" dirty="0">
                <a:solidFill>
                  <a:srgbClr val="FF0000"/>
                </a:solidFill>
              </a:rPr>
              <a:t>5.11%</a:t>
            </a:r>
            <a:r>
              <a:rPr lang="es-MX" sz="1333" dirty="0"/>
              <a:t>) en niños menores de 2 meses; </a:t>
            </a:r>
            <a:r>
              <a:rPr lang="es-MX" sz="1333" dirty="0" smtClean="0"/>
              <a:t>20,556 </a:t>
            </a:r>
            <a:r>
              <a:rPr lang="es-MX" sz="1333" dirty="0">
                <a:solidFill>
                  <a:srgbClr val="FF0000"/>
                </a:solidFill>
              </a:rPr>
              <a:t>(</a:t>
            </a:r>
            <a:r>
              <a:rPr lang="es-MX" sz="1333" dirty="0" smtClean="0">
                <a:solidFill>
                  <a:srgbClr val="FF0000"/>
                </a:solidFill>
              </a:rPr>
              <a:t>28.21%) </a:t>
            </a:r>
            <a:r>
              <a:rPr lang="es-MX" sz="1333" dirty="0"/>
              <a:t>en niños de 2 a 11 meses, </a:t>
            </a:r>
            <a:r>
              <a:rPr lang="es-MX" sz="1333" dirty="0" smtClean="0"/>
              <a:t>48,595 </a:t>
            </a:r>
            <a:r>
              <a:rPr lang="es-MX" sz="1333" dirty="0"/>
              <a:t>(</a:t>
            </a:r>
            <a:r>
              <a:rPr lang="es-MX" sz="1333" dirty="0" smtClean="0">
                <a:solidFill>
                  <a:srgbClr val="FF0000"/>
                </a:solidFill>
              </a:rPr>
              <a:t>66.68%</a:t>
            </a:r>
            <a:r>
              <a:rPr lang="es-MX" sz="1333" dirty="0" smtClean="0"/>
              <a:t>) </a:t>
            </a:r>
            <a:r>
              <a:rPr lang="es-MX" sz="1333" dirty="0"/>
              <a:t>en niños de 1 a 4 años. Según el Canal Endémico, en el año 2023 los casos de IRAS-No Neumonía se han ubicado en su mayoría en la zona de EPIDEMIA, En el 2024 la curva de casos se mantiene en la mayoría de semanas en zona de </a:t>
            </a:r>
            <a:r>
              <a:rPr lang="es-MX" sz="1333" dirty="0">
                <a:solidFill>
                  <a:srgbClr val="FF0000"/>
                </a:solidFill>
              </a:rPr>
              <a:t>ALARMA</a:t>
            </a:r>
            <a:r>
              <a:rPr lang="es-MX" sz="1333" dirty="0"/>
              <a:t>, el mapa de riesgo ubica a  </a:t>
            </a:r>
            <a:r>
              <a:rPr lang="es-MX" sz="1333" dirty="0" smtClean="0"/>
              <a:t>33 </a:t>
            </a:r>
            <a:r>
              <a:rPr lang="es-MX" sz="1333" dirty="0"/>
              <a:t>distritos en alto riesgo y 15 distritos  en mediano.</a:t>
            </a:r>
          </a:p>
        </p:txBody>
      </p:sp>
      <p:sp>
        <p:nvSpPr>
          <p:cNvPr id="6" name="7 Rectángulo"/>
          <p:cNvSpPr/>
          <p:nvPr/>
        </p:nvSpPr>
        <p:spPr>
          <a:xfrm>
            <a:off x="0" y="0"/>
            <a:ext cx="12192000" cy="712361"/>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1905"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Infecciones Respiratorias Agudas No Neumonías en menores de 5 años, </a:t>
            </a:r>
          </a:p>
          <a:p>
            <a:pPr algn="ctr"/>
            <a:r>
              <a:rPr lang="es-ES" sz="1905"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Región Loreto. (S.E. 1 - 52 - 2023) y (S.E. 01 -</a:t>
            </a:r>
            <a:r>
              <a:rPr lang="es-ES" sz="1905"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31 </a:t>
            </a:r>
            <a:r>
              <a:rPr lang="es-ES" sz="1905"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- 2024</a:t>
            </a:r>
            <a:r>
              <a:rPr lang="es-ES" sz="1905"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t>
            </a:r>
          </a:p>
        </p:txBody>
      </p:sp>
      <p:sp>
        <p:nvSpPr>
          <p:cNvPr id="8" name="CuadroTexto 7">
            <a:extLst>
              <a:ext uri="{FF2B5EF4-FFF2-40B4-BE49-F238E27FC236}">
                <a16:creationId xmlns:a16="http://schemas.microsoft.com/office/drawing/2014/main" id="{804AA5C0-0DE9-4325-92F3-32C49CBC039D}"/>
              </a:ext>
            </a:extLst>
          </p:cNvPr>
          <p:cNvSpPr txBox="1"/>
          <p:nvPr/>
        </p:nvSpPr>
        <p:spPr>
          <a:xfrm>
            <a:off x="284118" y="5723757"/>
            <a:ext cx="3539733" cy="206660"/>
          </a:xfrm>
          <a:prstGeom prst="rect">
            <a:avLst/>
          </a:prstGeom>
          <a:noFill/>
        </p:spPr>
        <p:txBody>
          <a:bodyPr wrap="square" rtlCol="0">
            <a:spAutoFit/>
          </a:bodyPr>
          <a:lstStyle/>
          <a:p>
            <a:r>
              <a:rPr lang="es-MX" sz="743" dirty="0"/>
              <a:t>Fuente: Base de datos del Noti Web de la Dirección de Epidemiología- GERESA Loreto</a:t>
            </a:r>
          </a:p>
        </p:txBody>
      </p:sp>
      <p:pic>
        <p:nvPicPr>
          <p:cNvPr id="2" name="Imagen 1"/>
          <p:cNvPicPr>
            <a:picLocks noChangeAspect="1"/>
          </p:cNvPicPr>
          <p:nvPr/>
        </p:nvPicPr>
        <p:blipFill>
          <a:blip r:embed="rId3"/>
          <a:stretch>
            <a:fillRect/>
          </a:stretch>
        </p:blipFill>
        <p:spPr>
          <a:xfrm>
            <a:off x="4173779" y="919021"/>
            <a:ext cx="7769865" cy="4737973"/>
          </a:xfrm>
          <a:prstGeom prst="rect">
            <a:avLst/>
          </a:prstGeom>
        </p:spPr>
      </p:pic>
      <p:pic>
        <p:nvPicPr>
          <p:cNvPr id="3" name="Imagen 2"/>
          <p:cNvPicPr>
            <a:picLocks noChangeAspect="1"/>
          </p:cNvPicPr>
          <p:nvPr/>
        </p:nvPicPr>
        <p:blipFill>
          <a:blip r:embed="rId4"/>
          <a:stretch>
            <a:fillRect/>
          </a:stretch>
        </p:blipFill>
        <p:spPr>
          <a:xfrm>
            <a:off x="418229" y="919021"/>
            <a:ext cx="3271509" cy="4624964"/>
          </a:xfrm>
          <a:prstGeom prst="rect">
            <a:avLst/>
          </a:prstGeom>
        </p:spPr>
      </p:pic>
    </p:spTree>
    <p:extLst>
      <p:ext uri="{BB962C8B-B14F-4D97-AF65-F5344CB8AC3E}">
        <p14:creationId xmlns:p14="http://schemas.microsoft.com/office/powerpoint/2010/main" val="16320799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7 Rectángulo"/>
          <p:cNvSpPr/>
          <p:nvPr/>
        </p:nvSpPr>
        <p:spPr>
          <a:xfrm>
            <a:off x="0" y="0"/>
            <a:ext cx="12192000" cy="756983"/>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Neumonías en menores de 5 años, Región Loreto, </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1 - 52 - 2023) y (S.E. 01 –</a:t>
            </a:r>
            <a:r>
              <a:rPr lang="es-ES" sz="2286"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31- </a:t>
            </a: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2024</a:t>
            </a: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t>
            </a:r>
          </a:p>
        </p:txBody>
      </p:sp>
      <p:sp>
        <p:nvSpPr>
          <p:cNvPr id="5" name="Abrir llave 4">
            <a:extLst>
              <a:ext uri="{FF2B5EF4-FFF2-40B4-BE49-F238E27FC236}">
                <a16:creationId xmlns:a16="http://schemas.microsoft.com/office/drawing/2014/main" id="{3A770A6C-48A5-48C0-96B1-E275066F5AA4}"/>
              </a:ext>
            </a:extLst>
          </p:cNvPr>
          <p:cNvSpPr/>
          <p:nvPr/>
        </p:nvSpPr>
        <p:spPr>
          <a:xfrm>
            <a:off x="3987808" y="285940892"/>
            <a:ext cx="148079" cy="87104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sz="1714" dirty="0"/>
          </a:p>
        </p:txBody>
      </p:sp>
      <p:sp>
        <p:nvSpPr>
          <p:cNvPr id="10" name="CuadroTexto 9">
            <a:extLst>
              <a:ext uri="{FF2B5EF4-FFF2-40B4-BE49-F238E27FC236}">
                <a16:creationId xmlns:a16="http://schemas.microsoft.com/office/drawing/2014/main" id="{8CB41B30-B84A-43ED-BA9F-BEFF0147DB06}"/>
              </a:ext>
            </a:extLst>
          </p:cNvPr>
          <p:cNvSpPr txBox="1"/>
          <p:nvPr/>
        </p:nvSpPr>
        <p:spPr>
          <a:xfrm>
            <a:off x="0" y="5663281"/>
            <a:ext cx="12192000" cy="1117935"/>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marL="292922" indent="-292922" algn="just">
              <a:buFont typeface="Arial" panose="020B0604020202020204" pitchFamily="34" charset="0"/>
              <a:buChar char="•"/>
              <a:defRPr sz="1435" b="1">
                <a:effectLst/>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333" dirty="0"/>
              <a:t>En la S.E. </a:t>
            </a:r>
            <a:r>
              <a:rPr lang="es-MX" sz="1333" dirty="0" smtClean="0"/>
              <a:t>31-2024</a:t>
            </a:r>
            <a:r>
              <a:rPr lang="es-MX" sz="1333" dirty="0"/>
              <a:t>, se han registrado </a:t>
            </a:r>
            <a:r>
              <a:rPr lang="es-MX" sz="1333" dirty="0" smtClean="0"/>
              <a:t>1,386 </a:t>
            </a:r>
            <a:r>
              <a:rPr lang="es-MX" sz="1333" dirty="0"/>
              <a:t>episodios total de Neumonía; </a:t>
            </a:r>
            <a:r>
              <a:rPr lang="es-MX" sz="1333" dirty="0" smtClean="0"/>
              <a:t>1,091 </a:t>
            </a:r>
            <a:r>
              <a:rPr lang="es-MX" sz="1333" dirty="0">
                <a:solidFill>
                  <a:srgbClr val="FF0000"/>
                </a:solidFill>
              </a:rPr>
              <a:t>(</a:t>
            </a:r>
            <a:r>
              <a:rPr lang="es-MX" sz="1333" dirty="0" smtClean="0">
                <a:solidFill>
                  <a:srgbClr val="FF0000"/>
                </a:solidFill>
              </a:rPr>
              <a:t>78,72%)</a:t>
            </a:r>
            <a:r>
              <a:rPr lang="es-MX" sz="1333" dirty="0" smtClean="0"/>
              <a:t> </a:t>
            </a:r>
            <a:r>
              <a:rPr lang="es-MX" sz="1333" dirty="0"/>
              <a:t>son episodios de Neumonía y </a:t>
            </a:r>
            <a:r>
              <a:rPr lang="es-MX" sz="1333" dirty="0" smtClean="0"/>
              <a:t>295 </a:t>
            </a:r>
            <a:r>
              <a:rPr lang="es-MX" sz="1333" dirty="0">
                <a:solidFill>
                  <a:srgbClr val="FF0000"/>
                </a:solidFill>
              </a:rPr>
              <a:t>(</a:t>
            </a:r>
            <a:r>
              <a:rPr lang="es-MX" sz="1333" dirty="0" smtClean="0">
                <a:solidFill>
                  <a:srgbClr val="FF0000"/>
                </a:solidFill>
              </a:rPr>
              <a:t>21.28%) </a:t>
            </a:r>
            <a:r>
              <a:rPr lang="es-MX" sz="1333" dirty="0"/>
              <a:t>son episodios de Neumonía Grave. Según el Canal Endémico, durante el año 2023 los casos de Neumonía se ubicaron en la mayoría de las semanas en zona de EPIDEMIA. Hasta la </a:t>
            </a:r>
            <a:r>
              <a:rPr lang="es-MX" sz="1333" dirty="0" smtClean="0"/>
              <a:t>SE 31-2024 </a:t>
            </a:r>
            <a:r>
              <a:rPr lang="es-MX" sz="1333" dirty="0"/>
              <a:t>los casos se mantienen en su mayoría en zona de </a:t>
            </a:r>
            <a:r>
              <a:rPr lang="es-MX" sz="1333" dirty="0">
                <a:solidFill>
                  <a:srgbClr val="FF0000"/>
                </a:solidFill>
              </a:rPr>
              <a:t>Alarma y Epidemia</a:t>
            </a:r>
            <a:r>
              <a:rPr lang="es-MX" sz="1333" dirty="0"/>
              <a:t>, ubicándose en las últimas 6 semanas </a:t>
            </a:r>
            <a:r>
              <a:rPr lang="es-MX" sz="1333" dirty="0">
                <a:solidFill>
                  <a:srgbClr val="FF0000"/>
                </a:solidFill>
              </a:rPr>
              <a:t>en zona de EPIDEMIA</a:t>
            </a:r>
            <a:r>
              <a:rPr lang="es-MX" sz="1333" dirty="0"/>
              <a:t>. Según el mapa de riesgo </a:t>
            </a:r>
            <a:r>
              <a:rPr lang="es-MX" sz="1333" u="sng" dirty="0"/>
              <a:t>02 </a:t>
            </a:r>
            <a:r>
              <a:rPr lang="es-MX" sz="1333" u="sng" dirty="0" smtClean="0"/>
              <a:t>distritos </a:t>
            </a:r>
            <a:r>
              <a:rPr lang="es-MX" sz="1333" u="sng" dirty="0"/>
              <a:t>se </a:t>
            </a:r>
            <a:r>
              <a:rPr lang="es-MX" sz="1333" u="sng" dirty="0" smtClean="0"/>
              <a:t>ubican </a:t>
            </a:r>
            <a:r>
              <a:rPr lang="es-MX" sz="1333" u="sng" dirty="0"/>
              <a:t>como </a:t>
            </a:r>
            <a:r>
              <a:rPr lang="es-MX" sz="1333" u="sng" dirty="0" smtClean="0"/>
              <a:t>de </a:t>
            </a:r>
            <a:r>
              <a:rPr lang="es-MX" sz="1333" u="sng" dirty="0"/>
              <a:t>alto riesgo (Andoas y Trompeteros</a:t>
            </a:r>
            <a:r>
              <a:rPr lang="es-MX" sz="1333" dirty="0"/>
              <a:t>).</a:t>
            </a:r>
          </a:p>
          <a:p>
            <a:r>
              <a:rPr lang="es-MX" sz="1333" dirty="0"/>
              <a:t>Defunciones: Hasta la </a:t>
            </a:r>
            <a:r>
              <a:rPr lang="es-MX" sz="1333" dirty="0" smtClean="0"/>
              <a:t>presente semana, </a:t>
            </a:r>
            <a:r>
              <a:rPr lang="es-MX" sz="1333" dirty="0"/>
              <a:t>se han reportado 22 defunciones: 10 extrahospitalarias y 12 Intrahospitalaria.</a:t>
            </a:r>
          </a:p>
        </p:txBody>
      </p:sp>
      <p:sp>
        <p:nvSpPr>
          <p:cNvPr id="12" name="CuadroTexto 11">
            <a:extLst>
              <a:ext uri="{FF2B5EF4-FFF2-40B4-BE49-F238E27FC236}">
                <a16:creationId xmlns:a16="http://schemas.microsoft.com/office/drawing/2014/main" id="{C44981D4-84EB-4181-B289-ED01AE8F8FEF}"/>
              </a:ext>
            </a:extLst>
          </p:cNvPr>
          <p:cNvSpPr txBox="1"/>
          <p:nvPr/>
        </p:nvSpPr>
        <p:spPr>
          <a:xfrm>
            <a:off x="181605" y="5335269"/>
            <a:ext cx="3208472" cy="194990"/>
          </a:xfrm>
          <a:prstGeom prst="rect">
            <a:avLst/>
          </a:prstGeom>
          <a:noFill/>
        </p:spPr>
        <p:txBody>
          <a:bodyPr wrap="square" rtlCol="0">
            <a:spAutoFit/>
          </a:bodyPr>
          <a:lstStyle/>
          <a:p>
            <a:r>
              <a:rPr lang="es-MX" sz="667" dirty="0"/>
              <a:t>Fuente: Base de datos del Noti Web de la Dirección de Epidemiología- GERESA Loreto</a:t>
            </a:r>
          </a:p>
        </p:txBody>
      </p:sp>
      <p:pic>
        <p:nvPicPr>
          <p:cNvPr id="2" name="Imagen 1"/>
          <p:cNvPicPr>
            <a:picLocks noChangeAspect="1"/>
          </p:cNvPicPr>
          <p:nvPr/>
        </p:nvPicPr>
        <p:blipFill>
          <a:blip r:embed="rId3"/>
          <a:stretch>
            <a:fillRect/>
          </a:stretch>
        </p:blipFill>
        <p:spPr>
          <a:xfrm>
            <a:off x="181606" y="799421"/>
            <a:ext cx="3208472" cy="4535848"/>
          </a:xfrm>
          <a:prstGeom prst="rect">
            <a:avLst/>
          </a:prstGeom>
        </p:spPr>
      </p:pic>
      <p:pic>
        <p:nvPicPr>
          <p:cNvPr id="3" name="Imagen 2"/>
          <p:cNvPicPr>
            <a:picLocks noChangeAspect="1"/>
          </p:cNvPicPr>
          <p:nvPr/>
        </p:nvPicPr>
        <p:blipFill>
          <a:blip r:embed="rId4"/>
          <a:stretch>
            <a:fillRect/>
          </a:stretch>
        </p:blipFill>
        <p:spPr>
          <a:xfrm>
            <a:off x="3987808" y="923079"/>
            <a:ext cx="7555376" cy="4607180"/>
          </a:xfrm>
          <a:prstGeom prst="rect">
            <a:avLst/>
          </a:prstGeom>
        </p:spPr>
      </p:pic>
    </p:spTree>
    <p:extLst>
      <p:ext uri="{BB962C8B-B14F-4D97-AF65-F5344CB8AC3E}">
        <p14:creationId xmlns:p14="http://schemas.microsoft.com/office/powerpoint/2010/main" val="75988419"/>
      </p:ext>
    </p:extLst>
  </p:cSld>
  <p:clrMapOvr>
    <a:masterClrMapping/>
  </p:clrMapOvr>
  <p:extLst mod="1">
    <p:ext uri="{6950BFC3-D8DA-4A85-94F7-54DA5524770B}">
      <p188:commentRel xmlns="" xmlns:p188="http://schemas.microsoft.com/office/powerpoint/2018/8/main" r:id="rId5"/>
    </p:ext>
  </p:extLs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7 Rectángulo"/>
          <p:cNvSpPr/>
          <p:nvPr/>
        </p:nvSpPr>
        <p:spPr>
          <a:xfrm>
            <a:off x="0" y="0"/>
            <a:ext cx="12192000" cy="756983"/>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r>
              <a:rPr lang="es-ES" sz="2286" b="1"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Defunciones por </a:t>
            </a:r>
            <a:r>
              <a:rPr lang="es-ES" sz="2286"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Neumonías </a:t>
            </a: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en menores de 5 años, Región Loreto, </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1 - 52 - 2023) y (S.E. 01 – </a:t>
            </a:r>
            <a:r>
              <a:rPr lang="es-ES" sz="2286"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31- </a:t>
            </a: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2024</a:t>
            </a: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t>
            </a:r>
          </a:p>
        </p:txBody>
      </p:sp>
      <p:sp>
        <p:nvSpPr>
          <p:cNvPr id="5" name="Abrir llave 4">
            <a:extLst>
              <a:ext uri="{FF2B5EF4-FFF2-40B4-BE49-F238E27FC236}">
                <a16:creationId xmlns:a16="http://schemas.microsoft.com/office/drawing/2014/main" id="{3A770A6C-48A5-48C0-96B1-E275066F5AA4}"/>
              </a:ext>
            </a:extLst>
          </p:cNvPr>
          <p:cNvSpPr/>
          <p:nvPr/>
        </p:nvSpPr>
        <p:spPr>
          <a:xfrm>
            <a:off x="3987808" y="285940892"/>
            <a:ext cx="148079" cy="87104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sz="1714" dirty="0"/>
          </a:p>
        </p:txBody>
      </p:sp>
      <p:sp>
        <p:nvSpPr>
          <p:cNvPr id="12" name="CuadroTexto 11">
            <a:extLst>
              <a:ext uri="{FF2B5EF4-FFF2-40B4-BE49-F238E27FC236}">
                <a16:creationId xmlns:a16="http://schemas.microsoft.com/office/drawing/2014/main" id="{C44981D4-84EB-4181-B289-ED01AE8F8FEF}"/>
              </a:ext>
            </a:extLst>
          </p:cNvPr>
          <p:cNvSpPr txBox="1"/>
          <p:nvPr/>
        </p:nvSpPr>
        <p:spPr>
          <a:xfrm>
            <a:off x="2026920" y="5266498"/>
            <a:ext cx="3208472" cy="194990"/>
          </a:xfrm>
          <a:prstGeom prst="rect">
            <a:avLst/>
          </a:prstGeom>
          <a:noFill/>
        </p:spPr>
        <p:txBody>
          <a:bodyPr wrap="square" rtlCol="0">
            <a:spAutoFit/>
          </a:bodyPr>
          <a:lstStyle/>
          <a:p>
            <a:r>
              <a:rPr lang="es-MX" sz="667" dirty="0"/>
              <a:t>Fuente: Base de datos del Noti Web de la Dirección de Epidemiología- GERESA Loreto</a:t>
            </a:r>
          </a:p>
        </p:txBody>
      </p:sp>
      <p:sp>
        <p:nvSpPr>
          <p:cNvPr id="6" name="CuadroTexto 5">
            <a:extLst>
              <a:ext uri="{FF2B5EF4-FFF2-40B4-BE49-F238E27FC236}">
                <a16:creationId xmlns:a16="http://schemas.microsoft.com/office/drawing/2014/main" id="{C86DCCE4-4982-81D6-7675-DB9E50BF200E}"/>
              </a:ext>
            </a:extLst>
          </p:cNvPr>
          <p:cNvSpPr txBox="1"/>
          <p:nvPr/>
        </p:nvSpPr>
        <p:spPr>
          <a:xfrm>
            <a:off x="2026920" y="5550192"/>
            <a:ext cx="8138159" cy="1077218"/>
          </a:xfrm>
          <a:prstGeom prst="rect">
            <a:avLst/>
          </a:prstGeom>
          <a:noFill/>
          <a:ln>
            <a:solidFill>
              <a:schemeClr val="tx1"/>
            </a:solidFill>
          </a:ln>
        </p:spPr>
        <p:txBody>
          <a:bodyPr wrap="square" rtlCol="0">
            <a:spAutoFit/>
          </a:bodyPr>
          <a:lstStyle/>
          <a:p>
            <a:pPr algn="just"/>
            <a:r>
              <a:rPr lang="es-MX" sz="1600" b="1" dirty="0">
                <a:latin typeface="Arial" panose="020B0604020202020204" pitchFamily="34" charset="0"/>
                <a:cs typeface="Arial" panose="020B0604020202020204" pitchFamily="34" charset="0"/>
              </a:rPr>
              <a:t>Hasta la </a:t>
            </a:r>
            <a:r>
              <a:rPr lang="es-MX" sz="1600" b="1" dirty="0" smtClean="0">
                <a:latin typeface="Arial" panose="020B0604020202020204" pitchFamily="34" charset="0"/>
                <a:cs typeface="Arial" panose="020B0604020202020204" pitchFamily="34" charset="0"/>
              </a:rPr>
              <a:t>SE 31-2024</a:t>
            </a:r>
            <a:r>
              <a:rPr lang="es-MX" sz="1600" b="1" dirty="0">
                <a:latin typeface="Arial" panose="020B0604020202020204" pitchFamily="34" charset="0"/>
                <a:cs typeface="Arial" panose="020B0604020202020204" pitchFamily="34" charset="0"/>
              </a:rPr>
              <a:t>, se han notificado 22 muertes por neumonías en niños menores de 5 años, 10 extrahospitalarias y 12 intrahospitalarias (08 en niños de 2 a 11 meses), 3 muertes ocurrieron en Andoas, 02 en el distrito de Iquitos, Lagunas, y Yurimaguas cada uno respectivamente,</a:t>
            </a:r>
          </a:p>
        </p:txBody>
      </p:sp>
      <p:pic>
        <p:nvPicPr>
          <p:cNvPr id="8" name="Imagen 7">
            <a:extLst>
              <a:ext uri="{FF2B5EF4-FFF2-40B4-BE49-F238E27FC236}">
                <a16:creationId xmlns:a16="http://schemas.microsoft.com/office/drawing/2014/main" id="{D44819FE-6991-68C6-C524-61F5F2C3D900}"/>
              </a:ext>
            </a:extLst>
          </p:cNvPr>
          <p:cNvPicPr>
            <a:picLocks noChangeAspect="1"/>
          </p:cNvPicPr>
          <p:nvPr/>
        </p:nvPicPr>
        <p:blipFill>
          <a:blip r:embed="rId3"/>
          <a:stretch>
            <a:fillRect/>
          </a:stretch>
        </p:blipFill>
        <p:spPr>
          <a:xfrm>
            <a:off x="2026920" y="900238"/>
            <a:ext cx="8138160" cy="4366260"/>
          </a:xfrm>
          <a:prstGeom prst="rect">
            <a:avLst/>
          </a:prstGeom>
          <a:ln w="12700">
            <a:solidFill>
              <a:schemeClr val="tx1"/>
            </a:solidFill>
          </a:ln>
        </p:spPr>
      </p:pic>
    </p:spTree>
    <p:extLst>
      <p:ext uri="{BB962C8B-B14F-4D97-AF65-F5344CB8AC3E}">
        <p14:creationId xmlns:p14="http://schemas.microsoft.com/office/powerpoint/2010/main" val="14077301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2FCC5B2-6735-4098-80E0-6CF353EAD7C1}"/>
              </a:ext>
            </a:extLst>
          </p:cNvPr>
          <p:cNvSpPr txBox="1"/>
          <p:nvPr/>
        </p:nvSpPr>
        <p:spPr>
          <a:xfrm>
            <a:off x="0" y="5910064"/>
            <a:ext cx="12191999" cy="912814"/>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marL="292922" indent="-292922" algn="just">
              <a:buFont typeface="Arial" panose="020B0604020202020204" pitchFamily="34" charset="0"/>
              <a:buChar char="•"/>
              <a:defRPr sz="1435" b="1">
                <a:effectLst/>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333" dirty="0"/>
              <a:t>Hasta la S.E. </a:t>
            </a:r>
            <a:r>
              <a:rPr lang="es-MX" sz="1333" dirty="0" smtClean="0"/>
              <a:t>31-2024</a:t>
            </a:r>
            <a:r>
              <a:rPr lang="es-MX" sz="1333" dirty="0"/>
              <a:t>, se han notificado </a:t>
            </a:r>
            <a:r>
              <a:rPr lang="es-MX" sz="1333" dirty="0" smtClean="0"/>
              <a:t>5,874 </a:t>
            </a:r>
            <a:r>
              <a:rPr lang="es-MX" sz="1333" dirty="0"/>
              <a:t>casos de Síndrome de Obstrucción Bronquial/ASMA en menores de 5 años; </a:t>
            </a:r>
            <a:r>
              <a:rPr lang="es-MX" sz="1333" dirty="0" smtClean="0"/>
              <a:t>1,419 </a:t>
            </a:r>
            <a:r>
              <a:rPr lang="es-MX" sz="1333" dirty="0"/>
              <a:t>(</a:t>
            </a:r>
            <a:r>
              <a:rPr lang="es-MX" sz="1333" dirty="0" smtClean="0">
                <a:solidFill>
                  <a:srgbClr val="FF0000"/>
                </a:solidFill>
              </a:rPr>
              <a:t>24.16%</a:t>
            </a:r>
            <a:r>
              <a:rPr lang="es-MX" sz="1333" dirty="0" smtClean="0"/>
              <a:t>) </a:t>
            </a:r>
            <a:r>
              <a:rPr lang="es-MX" sz="1333" dirty="0"/>
              <a:t>episodios en niños menores de 2 años y </a:t>
            </a:r>
            <a:r>
              <a:rPr lang="es-MX" sz="1333" dirty="0" smtClean="0"/>
              <a:t>4,455 </a:t>
            </a:r>
            <a:r>
              <a:rPr lang="es-MX" sz="1333" dirty="0"/>
              <a:t>(</a:t>
            </a:r>
            <a:r>
              <a:rPr lang="es-MX" sz="1333" dirty="0" smtClean="0">
                <a:solidFill>
                  <a:srgbClr val="FF0000"/>
                </a:solidFill>
              </a:rPr>
              <a:t>75.84%</a:t>
            </a:r>
            <a:r>
              <a:rPr lang="es-MX" sz="1333" dirty="0" smtClean="0"/>
              <a:t>) </a:t>
            </a:r>
            <a:r>
              <a:rPr lang="es-MX" sz="1333" dirty="0"/>
              <a:t>en niños de 2 a 4 años: Desde el año 2023 hasta la presente semana 30 -2024 los casos se ubican en zona de </a:t>
            </a:r>
            <a:r>
              <a:rPr lang="es-MX" sz="1333" dirty="0">
                <a:solidFill>
                  <a:srgbClr val="FF0000"/>
                </a:solidFill>
              </a:rPr>
              <a:t>ALARMA, </a:t>
            </a:r>
            <a:r>
              <a:rPr lang="es-MX" sz="1333" dirty="0"/>
              <a:t>según el mapa de riesgo 01 distrito se encuentra en alto riesgo (Distrito de Indiana), 02 distritos mediano riesgo (San Juan Bautista y Belén) y </a:t>
            </a:r>
            <a:r>
              <a:rPr lang="es-MX" sz="1333" dirty="0" smtClean="0"/>
              <a:t>26 </a:t>
            </a:r>
            <a:r>
              <a:rPr lang="es-MX" sz="1333" dirty="0"/>
              <a:t>de bajo riesgo.</a:t>
            </a:r>
          </a:p>
        </p:txBody>
      </p:sp>
      <p:sp>
        <p:nvSpPr>
          <p:cNvPr id="6" name="7 Rectángulo"/>
          <p:cNvSpPr/>
          <p:nvPr/>
        </p:nvSpPr>
        <p:spPr>
          <a:xfrm>
            <a:off x="0" y="0"/>
            <a:ext cx="12192000" cy="799942"/>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SOB-ASMA en menores de 5 años, Región Loreto</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1 – 52 - 2023) y (S.E. </a:t>
            </a:r>
            <a:r>
              <a:rPr lang="es-ES" sz="2286"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31 </a:t>
            </a: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- 2024</a:t>
            </a: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t>
            </a:r>
          </a:p>
          <a:p>
            <a:pPr algn="ctr"/>
            <a:endPar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endParaRPr>
          </a:p>
        </p:txBody>
      </p:sp>
      <p:sp>
        <p:nvSpPr>
          <p:cNvPr id="9" name="CuadroTexto 8">
            <a:extLst>
              <a:ext uri="{FF2B5EF4-FFF2-40B4-BE49-F238E27FC236}">
                <a16:creationId xmlns:a16="http://schemas.microsoft.com/office/drawing/2014/main" id="{4F03823B-F275-4BBD-8AE8-D7FB8562A5A3}"/>
              </a:ext>
            </a:extLst>
          </p:cNvPr>
          <p:cNvSpPr txBox="1"/>
          <p:nvPr/>
        </p:nvSpPr>
        <p:spPr>
          <a:xfrm>
            <a:off x="400484" y="5644760"/>
            <a:ext cx="3342202" cy="194990"/>
          </a:xfrm>
          <a:prstGeom prst="rect">
            <a:avLst/>
          </a:prstGeom>
          <a:noFill/>
        </p:spPr>
        <p:txBody>
          <a:bodyPr wrap="square" rtlCol="0">
            <a:spAutoFit/>
          </a:bodyPr>
          <a:lstStyle/>
          <a:p>
            <a:r>
              <a:rPr lang="es-MX" sz="667" dirty="0"/>
              <a:t>Fuente: Base de datos del Noti Web de la Dirección de Epidemiología- GERESA Loreto</a:t>
            </a:r>
          </a:p>
        </p:txBody>
      </p:sp>
      <p:pic>
        <p:nvPicPr>
          <p:cNvPr id="4" name="Imagen 3"/>
          <p:cNvPicPr>
            <a:picLocks noChangeAspect="1"/>
          </p:cNvPicPr>
          <p:nvPr/>
        </p:nvPicPr>
        <p:blipFill>
          <a:blip r:embed="rId3"/>
          <a:stretch>
            <a:fillRect/>
          </a:stretch>
        </p:blipFill>
        <p:spPr>
          <a:xfrm>
            <a:off x="400484" y="1095875"/>
            <a:ext cx="3192825" cy="4513728"/>
          </a:xfrm>
          <a:prstGeom prst="rect">
            <a:avLst/>
          </a:prstGeom>
        </p:spPr>
      </p:pic>
      <p:pic>
        <p:nvPicPr>
          <p:cNvPr id="5" name="Imagen 4"/>
          <p:cNvPicPr>
            <a:picLocks noChangeAspect="1"/>
          </p:cNvPicPr>
          <p:nvPr/>
        </p:nvPicPr>
        <p:blipFill>
          <a:blip r:embed="rId4"/>
          <a:stretch>
            <a:fillRect/>
          </a:stretch>
        </p:blipFill>
        <p:spPr>
          <a:xfrm>
            <a:off x="3823824" y="972460"/>
            <a:ext cx="8097243" cy="4937604"/>
          </a:xfrm>
          <a:prstGeom prst="rect">
            <a:avLst/>
          </a:prstGeom>
        </p:spPr>
      </p:pic>
    </p:spTree>
    <p:extLst>
      <p:ext uri="{BB962C8B-B14F-4D97-AF65-F5344CB8AC3E}">
        <p14:creationId xmlns:p14="http://schemas.microsoft.com/office/powerpoint/2010/main" val="23445771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5FA8D97-D1A8-4E8E-93DE-C2A863F87435}"/>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482720" y="1437647"/>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3CE1B714-3A23-4E5F-B23B-4E0C56CA2D87}"/>
              </a:ext>
            </a:extLst>
          </p:cNvPr>
          <p:cNvSpPr>
            <a:spLocks noGrp="1"/>
          </p:cNvSpPr>
          <p:nvPr>
            <p:ph type="ctrTitle"/>
          </p:nvPr>
        </p:nvSpPr>
        <p:spPr>
          <a:xfrm>
            <a:off x="5009876" y="2290556"/>
            <a:ext cx="5916243" cy="1138443"/>
          </a:xfrm>
          <a:solidFill>
            <a:schemeClr val="accent1">
              <a:lumMod val="20000"/>
              <a:lumOff val="80000"/>
            </a:schemeClr>
          </a:solidFill>
        </p:spPr>
        <p:txBody>
          <a:bodyPr vert="horz" lIns="87105" tIns="43552" rIns="87105" bIns="43552" rtlCol="0" anchor="b">
            <a:normAutofit/>
          </a:bodyPr>
          <a:lstStyle/>
          <a:p>
            <a:pPr algn="ctr"/>
            <a:r>
              <a:rPr lang="es-MX" sz="6287" b="1" dirty="0">
                <a:solidFill>
                  <a:schemeClr val="accent6">
                    <a:lumMod val="50000"/>
                  </a:schemeClr>
                </a:solidFill>
                <a:latin typeface="Algerian" panose="04020705040A02060702" pitchFamily="82" charset="0"/>
              </a:rPr>
              <a:t>EDAS</a:t>
            </a:r>
          </a:p>
        </p:txBody>
      </p:sp>
    </p:spTree>
    <p:extLst>
      <p:ext uri="{BB962C8B-B14F-4D97-AF65-F5344CB8AC3E}">
        <p14:creationId xmlns:p14="http://schemas.microsoft.com/office/powerpoint/2010/main" val="10967600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2FCC5B2-6735-4098-80E0-6CF353EAD7C1}"/>
              </a:ext>
            </a:extLst>
          </p:cNvPr>
          <p:cNvSpPr txBox="1"/>
          <p:nvPr/>
        </p:nvSpPr>
        <p:spPr>
          <a:xfrm>
            <a:off x="1307" y="5679985"/>
            <a:ext cx="12190693" cy="1117935"/>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marL="292922" indent="-292922" algn="just">
              <a:buFont typeface="Arial" panose="020B0604020202020204" pitchFamily="34" charset="0"/>
              <a:buChar char="•"/>
              <a:defRPr sz="1435" b="1">
                <a:effectLst/>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ES" sz="1333" dirty="0"/>
              <a:t>Hasta la S.E. </a:t>
            </a:r>
            <a:r>
              <a:rPr lang="es-ES" sz="1333" dirty="0" smtClean="0"/>
              <a:t>31-2024 </a:t>
            </a:r>
            <a:r>
              <a:rPr lang="es-ES" sz="1333" dirty="0"/>
              <a:t>se reportaron </a:t>
            </a:r>
            <a:r>
              <a:rPr lang="es-ES" sz="1333" dirty="0" smtClean="0"/>
              <a:t>51,314 </a:t>
            </a:r>
            <a:r>
              <a:rPr lang="es-ES" sz="1333" dirty="0"/>
              <a:t>atenciones por EDA´s Acuosas en la región Loreto: </a:t>
            </a:r>
            <a:r>
              <a:rPr lang="es-ES" sz="1333" dirty="0" smtClean="0"/>
              <a:t>5,418 </a:t>
            </a:r>
            <a:r>
              <a:rPr lang="es-ES" sz="1333" dirty="0"/>
              <a:t>(</a:t>
            </a:r>
            <a:r>
              <a:rPr lang="es-ES" sz="1333" dirty="0" smtClean="0">
                <a:solidFill>
                  <a:srgbClr val="FF0000"/>
                </a:solidFill>
              </a:rPr>
              <a:t>10.56%)</a:t>
            </a:r>
            <a:r>
              <a:rPr lang="es-ES" sz="1333" dirty="0" smtClean="0"/>
              <a:t> </a:t>
            </a:r>
            <a:r>
              <a:rPr lang="es-ES" sz="1333" dirty="0"/>
              <a:t>atenciones en menores de 01 año,  </a:t>
            </a:r>
            <a:r>
              <a:rPr lang="es-ES" sz="1333" dirty="0" smtClean="0"/>
              <a:t>16,648 </a:t>
            </a:r>
            <a:r>
              <a:rPr lang="es-ES" sz="1333" dirty="0"/>
              <a:t>(</a:t>
            </a:r>
            <a:r>
              <a:rPr lang="es-ES" sz="1333" dirty="0" smtClean="0">
                <a:solidFill>
                  <a:srgbClr val="FF0000"/>
                </a:solidFill>
              </a:rPr>
              <a:t>32.44%</a:t>
            </a:r>
            <a:r>
              <a:rPr lang="es-ES" sz="1333" dirty="0" smtClean="0"/>
              <a:t>) </a:t>
            </a:r>
            <a:r>
              <a:rPr lang="es-ES" sz="1333" dirty="0"/>
              <a:t>atenciones de 01 a 04 años, y atenciones mayores de 5 años, </a:t>
            </a:r>
            <a:r>
              <a:rPr lang="es-ES" sz="1333" dirty="0" smtClean="0"/>
              <a:t>29,248 </a:t>
            </a:r>
            <a:r>
              <a:rPr lang="es-ES" sz="1333" dirty="0"/>
              <a:t>atenciones (</a:t>
            </a:r>
            <a:r>
              <a:rPr lang="es-ES" sz="1333" dirty="0" smtClean="0">
                <a:solidFill>
                  <a:srgbClr val="FF0000"/>
                </a:solidFill>
              </a:rPr>
              <a:t>57%</a:t>
            </a:r>
            <a:r>
              <a:rPr lang="es-ES" sz="1333" dirty="0" smtClean="0"/>
              <a:t>). </a:t>
            </a:r>
            <a:r>
              <a:rPr lang="es-ES" sz="1333" dirty="0"/>
              <a:t>La curva de los casos de EDA Acuosa en los años 2023 y 2024 se mantiene todas las semanas en zona de </a:t>
            </a:r>
            <a:r>
              <a:rPr lang="es-ES" sz="1333" dirty="0">
                <a:solidFill>
                  <a:srgbClr val="FF0000"/>
                </a:solidFill>
              </a:rPr>
              <a:t>EPIDEMIA</a:t>
            </a:r>
            <a:r>
              <a:rPr lang="es-ES" sz="1333" dirty="0"/>
              <a:t>. El mapa de riesgo nos muestra 26 distritos en alto riesgo</a:t>
            </a:r>
            <a:r>
              <a:rPr lang="es-ES" sz="1333" dirty="0">
                <a:solidFill>
                  <a:srgbClr val="FF0000"/>
                </a:solidFill>
              </a:rPr>
              <a:t>.</a:t>
            </a:r>
            <a:endParaRPr lang="es-ES" sz="1333" dirty="0"/>
          </a:p>
          <a:p>
            <a:r>
              <a:rPr lang="es-ES" sz="1333" dirty="0"/>
              <a:t>Se reporta 11 fallecidos de EDA Acuosa, 05 procedentes del distrito de Andoas y 01 del distrito de Morona ambos de la provincia del Datem del Marañón, 04 del distrito de Lagunas de la provincia de Alto Amazonas y 01 del distrito de Punchana.</a:t>
            </a:r>
          </a:p>
        </p:txBody>
      </p:sp>
      <p:sp>
        <p:nvSpPr>
          <p:cNvPr id="6" name="7 Rectángulo"/>
          <p:cNvSpPr/>
          <p:nvPr/>
        </p:nvSpPr>
        <p:spPr>
          <a:xfrm>
            <a:off x="0" y="0"/>
            <a:ext cx="12192000" cy="756982"/>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1905"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Enfermedades Diarreicas Agudas Acuosas, Región Loreto, </a:t>
            </a:r>
          </a:p>
          <a:p>
            <a:pPr algn="ctr"/>
            <a:r>
              <a:rPr lang="es-ES" sz="1905"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(S.E. 1 – 52 - 2023)  y  (S.E. 01 – </a:t>
            </a:r>
            <a:r>
              <a:rPr lang="es-ES" sz="1905"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31 </a:t>
            </a:r>
            <a:r>
              <a:rPr lang="es-ES" sz="1905"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- 2024)</a:t>
            </a:r>
          </a:p>
        </p:txBody>
      </p:sp>
      <p:sp>
        <p:nvSpPr>
          <p:cNvPr id="8" name="CuadroTexto 7">
            <a:extLst>
              <a:ext uri="{FF2B5EF4-FFF2-40B4-BE49-F238E27FC236}">
                <a16:creationId xmlns:a16="http://schemas.microsoft.com/office/drawing/2014/main" id="{E0CA528D-64DC-411D-B11D-C36817B0A64D}"/>
              </a:ext>
            </a:extLst>
          </p:cNvPr>
          <p:cNvSpPr txBox="1"/>
          <p:nvPr/>
        </p:nvSpPr>
        <p:spPr>
          <a:xfrm>
            <a:off x="323385" y="5301733"/>
            <a:ext cx="3186824" cy="194990"/>
          </a:xfrm>
          <a:prstGeom prst="rect">
            <a:avLst/>
          </a:prstGeom>
          <a:noFill/>
        </p:spPr>
        <p:txBody>
          <a:bodyPr wrap="square" rtlCol="0">
            <a:spAutoFit/>
          </a:bodyPr>
          <a:lstStyle/>
          <a:p>
            <a:r>
              <a:rPr lang="es-MX" sz="667" dirty="0"/>
              <a:t>Fuente: Base de datos del Noti Web de la Dirección de Epidemiología- GERESA Loreto</a:t>
            </a:r>
          </a:p>
        </p:txBody>
      </p:sp>
      <p:pic>
        <p:nvPicPr>
          <p:cNvPr id="3" name="Imagen 2"/>
          <p:cNvPicPr>
            <a:picLocks noChangeAspect="1"/>
          </p:cNvPicPr>
          <p:nvPr/>
        </p:nvPicPr>
        <p:blipFill>
          <a:blip r:embed="rId3"/>
          <a:stretch>
            <a:fillRect/>
          </a:stretch>
        </p:blipFill>
        <p:spPr>
          <a:xfrm>
            <a:off x="650762" y="1004529"/>
            <a:ext cx="3006837" cy="4250794"/>
          </a:xfrm>
          <a:prstGeom prst="rect">
            <a:avLst/>
          </a:prstGeom>
        </p:spPr>
      </p:pic>
      <p:pic>
        <p:nvPicPr>
          <p:cNvPr id="5" name="Imagen 4"/>
          <p:cNvPicPr>
            <a:picLocks noChangeAspect="1"/>
          </p:cNvPicPr>
          <p:nvPr/>
        </p:nvPicPr>
        <p:blipFill>
          <a:blip r:embed="rId4"/>
          <a:stretch>
            <a:fillRect/>
          </a:stretch>
        </p:blipFill>
        <p:spPr>
          <a:xfrm>
            <a:off x="4346162" y="1004529"/>
            <a:ext cx="7247527" cy="4417586"/>
          </a:xfrm>
          <a:prstGeom prst="rect">
            <a:avLst/>
          </a:prstGeom>
        </p:spPr>
      </p:pic>
    </p:spTree>
    <p:extLst>
      <p:ext uri="{BB962C8B-B14F-4D97-AF65-F5344CB8AC3E}">
        <p14:creationId xmlns:p14="http://schemas.microsoft.com/office/powerpoint/2010/main" val="36129191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2FCC5B2-6735-4098-80E0-6CF353EAD7C1}"/>
              </a:ext>
            </a:extLst>
          </p:cNvPr>
          <p:cNvSpPr txBox="1"/>
          <p:nvPr/>
        </p:nvSpPr>
        <p:spPr>
          <a:xfrm>
            <a:off x="94594" y="5216238"/>
            <a:ext cx="11986810" cy="1528175"/>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solidFill>
                  <a:schemeClr val="tx1"/>
                </a:solidFill>
                <a:effectLst>
                  <a:outerShdw blurRad="38100" dist="38100" dir="2700000" algn="tl">
                    <a:srgbClr val="000000">
                      <a:alpha val="43137"/>
                    </a:srgbClr>
                  </a:outerShdw>
                </a:effectLs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272183" indent="-272183">
              <a:buFont typeface="Arial" panose="020B0604020202020204" pitchFamily="34" charset="0"/>
              <a:buChar char="•"/>
            </a:pPr>
            <a:r>
              <a:rPr lang="es-PE" sz="1333" dirty="0">
                <a:effectLst/>
                <a:latin typeface="Arial" panose="020B0604020202020204" pitchFamily="34" charset="0"/>
                <a:cs typeface="Arial" panose="020B0604020202020204" pitchFamily="34" charset="0"/>
              </a:rPr>
              <a:t>Hasta la S.E. </a:t>
            </a:r>
            <a:r>
              <a:rPr lang="es-PE" sz="1333" dirty="0" smtClean="0">
                <a:effectLst/>
                <a:latin typeface="Arial" panose="020B0604020202020204" pitchFamily="34" charset="0"/>
                <a:cs typeface="Arial" panose="020B0604020202020204" pitchFamily="34" charset="0"/>
              </a:rPr>
              <a:t>31-2024</a:t>
            </a:r>
            <a:r>
              <a:rPr lang="es-PE" sz="1333" dirty="0">
                <a:effectLst/>
                <a:latin typeface="Arial" panose="020B0604020202020204" pitchFamily="34" charset="0"/>
                <a:cs typeface="Arial" panose="020B0604020202020204" pitchFamily="34" charset="0"/>
              </a:rPr>
              <a:t>, se han notificado </a:t>
            </a:r>
            <a:r>
              <a:rPr lang="es-PE" sz="1333" dirty="0" smtClean="0">
                <a:effectLst/>
                <a:latin typeface="Arial" panose="020B0604020202020204" pitchFamily="34" charset="0"/>
                <a:cs typeface="Arial" panose="020B0604020202020204" pitchFamily="34" charset="0"/>
              </a:rPr>
              <a:t>3,044 </a:t>
            </a:r>
            <a:r>
              <a:rPr lang="es-PE" sz="1333" dirty="0">
                <a:effectLst/>
                <a:latin typeface="Arial" panose="020B0604020202020204" pitchFamily="34" charset="0"/>
                <a:cs typeface="Arial" panose="020B0604020202020204" pitchFamily="34" charset="0"/>
              </a:rPr>
              <a:t>atenciones por Diarrea Disentérica, de los cuales </a:t>
            </a:r>
            <a:r>
              <a:rPr lang="es-PE" sz="1333" dirty="0" smtClean="0">
                <a:effectLst/>
                <a:latin typeface="Arial" panose="020B0604020202020204" pitchFamily="34" charset="0"/>
                <a:cs typeface="Arial" panose="020B0604020202020204" pitchFamily="34" charset="0"/>
              </a:rPr>
              <a:t>288 </a:t>
            </a:r>
            <a:r>
              <a:rPr lang="es-PE" sz="1333" dirty="0">
                <a:effectLst/>
                <a:latin typeface="Arial" panose="020B0604020202020204" pitchFamily="34" charset="0"/>
                <a:cs typeface="Arial" panose="020B0604020202020204" pitchFamily="34" charset="0"/>
              </a:rPr>
              <a:t>(</a:t>
            </a:r>
            <a:r>
              <a:rPr lang="es-PE" sz="1333" dirty="0" smtClean="0">
                <a:solidFill>
                  <a:srgbClr val="FF0000"/>
                </a:solidFill>
                <a:effectLst/>
                <a:latin typeface="Arial" panose="020B0604020202020204" pitchFamily="34" charset="0"/>
                <a:cs typeface="Arial" panose="020B0604020202020204" pitchFamily="34" charset="0"/>
              </a:rPr>
              <a:t>9.46%</a:t>
            </a:r>
            <a:r>
              <a:rPr lang="es-PE" sz="1333" dirty="0" smtClean="0">
                <a:effectLst/>
                <a:latin typeface="Arial" panose="020B0604020202020204" pitchFamily="34" charset="0"/>
                <a:cs typeface="Arial" panose="020B0604020202020204" pitchFamily="34" charset="0"/>
              </a:rPr>
              <a:t>) </a:t>
            </a:r>
            <a:r>
              <a:rPr lang="es-PE" sz="1333" dirty="0">
                <a:effectLst/>
                <a:latin typeface="Arial" panose="020B0604020202020204" pitchFamily="34" charset="0"/>
                <a:cs typeface="Arial" panose="020B0604020202020204" pitchFamily="34" charset="0"/>
              </a:rPr>
              <a:t>atenciones corresponde a &lt;1 año, </a:t>
            </a:r>
            <a:r>
              <a:rPr lang="es-PE" sz="1333" dirty="0" smtClean="0">
                <a:effectLst/>
                <a:latin typeface="Arial" panose="020B0604020202020204" pitchFamily="34" charset="0"/>
                <a:cs typeface="Arial" panose="020B0604020202020204" pitchFamily="34" charset="0"/>
              </a:rPr>
              <a:t>977 </a:t>
            </a:r>
            <a:r>
              <a:rPr lang="es-PE" sz="1333" dirty="0">
                <a:effectLst/>
                <a:latin typeface="Arial" panose="020B0604020202020204" pitchFamily="34" charset="0"/>
                <a:cs typeface="Arial" panose="020B0604020202020204" pitchFamily="34" charset="0"/>
              </a:rPr>
              <a:t>(</a:t>
            </a:r>
            <a:r>
              <a:rPr lang="es-PE" sz="1333" dirty="0" smtClean="0">
                <a:solidFill>
                  <a:srgbClr val="FF0000"/>
                </a:solidFill>
                <a:effectLst/>
                <a:latin typeface="Arial" panose="020B0604020202020204" pitchFamily="34" charset="0"/>
                <a:cs typeface="Arial" panose="020B0604020202020204" pitchFamily="34" charset="0"/>
              </a:rPr>
              <a:t>32.10%) </a:t>
            </a:r>
            <a:r>
              <a:rPr lang="es-PE" sz="1333" dirty="0">
                <a:effectLst/>
                <a:latin typeface="Arial" panose="020B0604020202020204" pitchFamily="34" charset="0"/>
                <a:cs typeface="Arial" panose="020B0604020202020204" pitchFamily="34" charset="0"/>
              </a:rPr>
              <a:t>atenciones de 1 a 4 años, </a:t>
            </a:r>
            <a:r>
              <a:rPr lang="es-PE" sz="1333" dirty="0" smtClean="0">
                <a:effectLst/>
                <a:latin typeface="Arial" panose="020B0604020202020204" pitchFamily="34" charset="0"/>
                <a:cs typeface="Arial" panose="020B0604020202020204" pitchFamily="34" charset="0"/>
              </a:rPr>
              <a:t>1,779 </a:t>
            </a:r>
            <a:r>
              <a:rPr lang="es-PE" sz="1333" dirty="0">
                <a:effectLst/>
                <a:latin typeface="Arial" panose="020B0604020202020204" pitchFamily="34" charset="0"/>
                <a:cs typeface="Arial" panose="020B0604020202020204" pitchFamily="34" charset="0"/>
              </a:rPr>
              <a:t>atenciones de 5</a:t>
            </a:r>
            <a:r>
              <a:rPr lang="es-PE" sz="1333" dirty="0" smtClean="0">
                <a:effectLst/>
                <a:latin typeface="Arial" panose="020B0604020202020204" pitchFamily="34" charset="0"/>
                <a:cs typeface="Arial" panose="020B0604020202020204" pitchFamily="34" charset="0"/>
              </a:rPr>
              <a:t> </a:t>
            </a:r>
            <a:r>
              <a:rPr lang="es-PE" sz="1333" dirty="0">
                <a:effectLst/>
                <a:latin typeface="Arial" panose="020B0604020202020204" pitchFamily="34" charset="0"/>
                <a:cs typeface="Arial" panose="020B0604020202020204" pitchFamily="34" charset="0"/>
              </a:rPr>
              <a:t>años a más (</a:t>
            </a:r>
            <a:r>
              <a:rPr lang="es-PE" sz="1333" dirty="0" smtClean="0">
                <a:solidFill>
                  <a:srgbClr val="FF0000"/>
                </a:solidFill>
                <a:effectLst/>
                <a:latin typeface="Arial" panose="020B0604020202020204" pitchFamily="34" charset="0"/>
                <a:cs typeface="Arial" panose="020B0604020202020204" pitchFamily="34" charset="0"/>
              </a:rPr>
              <a:t>58.44%</a:t>
            </a:r>
            <a:r>
              <a:rPr lang="es-PE" sz="1333" dirty="0" smtClean="0">
                <a:effectLst/>
                <a:latin typeface="Arial" panose="020B0604020202020204" pitchFamily="34" charset="0"/>
                <a:cs typeface="Arial" panose="020B0604020202020204" pitchFamily="34" charset="0"/>
              </a:rPr>
              <a:t>). </a:t>
            </a:r>
            <a:r>
              <a:rPr lang="es-PE" sz="1333" dirty="0">
                <a:effectLst/>
                <a:latin typeface="Arial" panose="020B0604020202020204" pitchFamily="34" charset="0"/>
                <a:cs typeface="Arial" panose="020B0604020202020204" pitchFamily="34" charset="0"/>
              </a:rPr>
              <a:t>Según el Canal Endémico, en el año 2023 y 2024, los casos se ubicaron mayormente en </a:t>
            </a:r>
            <a:r>
              <a:rPr lang="es-PE" sz="1333" dirty="0">
                <a:solidFill>
                  <a:srgbClr val="FF0000"/>
                </a:solidFill>
                <a:effectLst/>
                <a:latin typeface="Arial" panose="020B0604020202020204" pitchFamily="34" charset="0"/>
                <a:cs typeface="Arial" panose="020B0604020202020204" pitchFamily="34" charset="0"/>
              </a:rPr>
              <a:t>ZONA DE SEGURIDAD Y ZONA DE ALARMA. </a:t>
            </a:r>
          </a:p>
          <a:p>
            <a:pPr marL="272183" indent="-272183">
              <a:buFont typeface="Arial" panose="020B0604020202020204" pitchFamily="34" charset="0"/>
              <a:buChar char="•"/>
            </a:pPr>
            <a:r>
              <a:rPr lang="es-PE" sz="1333" dirty="0">
                <a:effectLst/>
                <a:latin typeface="Arial" panose="020B0604020202020204" pitchFamily="34" charset="0"/>
                <a:cs typeface="Arial" panose="020B0604020202020204" pitchFamily="34" charset="0"/>
              </a:rPr>
              <a:t>Según el mapa de riesgo 05 distritos se encuentra en alto riesgo (Manseriche, Teniente Manuel Clavero, Padre Márquez, Andoas y San Pablo; ), </a:t>
            </a:r>
            <a:r>
              <a:rPr lang="es-PE" sz="1333" dirty="0" smtClean="0">
                <a:effectLst/>
                <a:latin typeface="Arial" panose="020B0604020202020204" pitchFamily="34" charset="0"/>
                <a:cs typeface="Arial" panose="020B0604020202020204" pitchFamily="34" charset="0"/>
              </a:rPr>
              <a:t>09 </a:t>
            </a:r>
            <a:r>
              <a:rPr lang="es-PE" sz="1333" dirty="0">
                <a:effectLst/>
                <a:latin typeface="Arial" panose="020B0604020202020204" pitchFamily="34" charset="0"/>
                <a:cs typeface="Arial" panose="020B0604020202020204" pitchFamily="34" charset="0"/>
              </a:rPr>
              <a:t>distritos en mediano riesgo y </a:t>
            </a:r>
            <a:r>
              <a:rPr lang="es-PE" sz="1333" dirty="0" smtClean="0">
                <a:effectLst/>
                <a:latin typeface="Arial" panose="020B0604020202020204" pitchFamily="34" charset="0"/>
                <a:cs typeface="Arial" panose="020B0604020202020204" pitchFamily="34" charset="0"/>
              </a:rPr>
              <a:t>31 </a:t>
            </a:r>
            <a:r>
              <a:rPr lang="es-PE" sz="1333" dirty="0">
                <a:effectLst/>
                <a:latin typeface="Arial" panose="020B0604020202020204" pitchFamily="34" charset="0"/>
                <a:cs typeface="Arial" panose="020B0604020202020204" pitchFamily="34" charset="0"/>
              </a:rPr>
              <a:t>distritos se encuentran como distritos de bajo riesgo.</a:t>
            </a:r>
            <a:r>
              <a:rPr lang="es-ES" sz="1333" dirty="0"/>
              <a:t> </a:t>
            </a:r>
            <a:r>
              <a:rPr lang="es-ES" sz="1333" dirty="0">
                <a:effectLst/>
                <a:latin typeface="Arial" panose="020B0604020202020204" pitchFamily="34" charset="0"/>
                <a:cs typeface="Arial" panose="020B0604020202020204" pitchFamily="34" charset="0"/>
              </a:rPr>
              <a:t>Se reporta 03 fallecidos de EDA Disentérica, 01 procedente de lagunas ,01 de distrito de jeberos Provincia de Alto Amazonas y 1 del distrito Andoas, provincia Datem del Marañón, los 03 fallecidos son menores de 5 años.</a:t>
            </a:r>
            <a:endParaRPr lang="es-PE" sz="1200" dirty="0">
              <a:effectLst/>
              <a:latin typeface="Arial" panose="020B0604020202020204" pitchFamily="34" charset="0"/>
              <a:cs typeface="Arial" panose="020B0604020202020204" pitchFamily="34" charset="0"/>
            </a:endParaRPr>
          </a:p>
        </p:txBody>
      </p:sp>
      <p:sp>
        <p:nvSpPr>
          <p:cNvPr id="6" name="7 Rectángulo"/>
          <p:cNvSpPr/>
          <p:nvPr/>
        </p:nvSpPr>
        <p:spPr>
          <a:xfrm>
            <a:off x="0" y="0"/>
            <a:ext cx="12192000" cy="674025"/>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1905"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r>
              <a:rPr lang="es-ES" sz="1905"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Enfermedades Diarreicas Disentéricas, Región Loreto, </a:t>
            </a:r>
          </a:p>
          <a:p>
            <a:pPr algn="ctr"/>
            <a:r>
              <a:rPr lang="es-ES" sz="1905"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a:t>
            </a: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1 – 52 - 2023</a:t>
            </a:r>
            <a:r>
              <a:rPr lang="es-ES" sz="1905"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y (S.E. 01 – </a:t>
            </a:r>
            <a:r>
              <a:rPr lang="es-ES" sz="1905" b="1"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31 </a:t>
            </a:r>
            <a:r>
              <a:rPr lang="es-ES" sz="1905"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- 2024)</a:t>
            </a:r>
          </a:p>
        </p:txBody>
      </p:sp>
      <p:sp>
        <p:nvSpPr>
          <p:cNvPr id="9" name="CuadroTexto 8">
            <a:extLst>
              <a:ext uri="{FF2B5EF4-FFF2-40B4-BE49-F238E27FC236}">
                <a16:creationId xmlns:a16="http://schemas.microsoft.com/office/drawing/2014/main" id="{D3BB79AC-7826-48E5-9B78-CAFF67EFAE33}"/>
              </a:ext>
            </a:extLst>
          </p:cNvPr>
          <p:cNvSpPr txBox="1"/>
          <p:nvPr/>
        </p:nvSpPr>
        <p:spPr>
          <a:xfrm>
            <a:off x="165460" y="4936398"/>
            <a:ext cx="3590999" cy="209609"/>
          </a:xfrm>
          <a:prstGeom prst="rect">
            <a:avLst/>
          </a:prstGeom>
          <a:noFill/>
        </p:spPr>
        <p:txBody>
          <a:bodyPr wrap="square" rtlCol="0">
            <a:spAutoFit/>
          </a:bodyPr>
          <a:lstStyle/>
          <a:p>
            <a:r>
              <a:rPr lang="es-MX" sz="762" dirty="0"/>
              <a:t>Fuente: Base de datos del Noti Web de la Dirección de Epidemiología- GERESA Loreto</a:t>
            </a:r>
          </a:p>
        </p:txBody>
      </p:sp>
      <p:pic>
        <p:nvPicPr>
          <p:cNvPr id="2" name="Imagen 1"/>
          <p:cNvPicPr>
            <a:picLocks noChangeAspect="1"/>
          </p:cNvPicPr>
          <p:nvPr/>
        </p:nvPicPr>
        <p:blipFill>
          <a:blip r:embed="rId3"/>
          <a:stretch>
            <a:fillRect/>
          </a:stretch>
        </p:blipFill>
        <p:spPr>
          <a:xfrm>
            <a:off x="493404" y="787004"/>
            <a:ext cx="2935110" cy="4149394"/>
          </a:xfrm>
          <a:prstGeom prst="rect">
            <a:avLst/>
          </a:prstGeom>
        </p:spPr>
      </p:pic>
      <p:pic>
        <p:nvPicPr>
          <p:cNvPr id="5" name="Imagen 4"/>
          <p:cNvPicPr>
            <a:picLocks noChangeAspect="1"/>
          </p:cNvPicPr>
          <p:nvPr/>
        </p:nvPicPr>
        <p:blipFill>
          <a:blip r:embed="rId4"/>
          <a:stretch>
            <a:fillRect/>
          </a:stretch>
        </p:blipFill>
        <p:spPr>
          <a:xfrm>
            <a:off x="4591469" y="883019"/>
            <a:ext cx="6990931" cy="4262988"/>
          </a:xfrm>
          <a:prstGeom prst="rect">
            <a:avLst/>
          </a:prstGeom>
        </p:spPr>
      </p:pic>
    </p:spTree>
    <p:extLst>
      <p:ext uri="{BB962C8B-B14F-4D97-AF65-F5344CB8AC3E}">
        <p14:creationId xmlns:p14="http://schemas.microsoft.com/office/powerpoint/2010/main" val="26833122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B7FE338-B9D6-47FA-9189-274ABA6EB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id="{B436F617-7227-4F6B-BA23-B5D35C3BE593}"/>
              </a:ext>
            </a:extLst>
          </p:cNvPr>
          <p:cNvSpPr/>
          <p:nvPr/>
        </p:nvSpPr>
        <p:spPr>
          <a:xfrm>
            <a:off x="9489873" y="232818"/>
            <a:ext cx="2334505" cy="85685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31" name="Rectángulo 30">
            <a:extLst>
              <a:ext uri="{FF2B5EF4-FFF2-40B4-BE49-F238E27FC236}">
                <a16:creationId xmlns:a16="http://schemas.microsoft.com/office/drawing/2014/main" id="{EE5FB10D-4742-4B4F-90CF-360DACEFC8C3}"/>
              </a:ext>
            </a:extLst>
          </p:cNvPr>
          <p:cNvSpPr/>
          <p:nvPr/>
        </p:nvSpPr>
        <p:spPr>
          <a:xfrm>
            <a:off x="2174493" y="2464513"/>
            <a:ext cx="8686624" cy="178408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11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entury Gothic" panose="020B0502020202020204" pitchFamily="34" charset="0"/>
              </a:rPr>
              <a:t>GRACIAS…</a:t>
            </a:r>
          </a:p>
        </p:txBody>
      </p:sp>
      <p:sp>
        <p:nvSpPr>
          <p:cNvPr id="32" name="object 35">
            <a:extLst>
              <a:ext uri="{FF2B5EF4-FFF2-40B4-BE49-F238E27FC236}">
                <a16:creationId xmlns:a16="http://schemas.microsoft.com/office/drawing/2014/main" id="{1E7D3452-054C-4A23-9EE8-1CD3721E3CFA}"/>
              </a:ext>
            </a:extLst>
          </p:cNvPr>
          <p:cNvSpPr txBox="1"/>
          <p:nvPr/>
        </p:nvSpPr>
        <p:spPr>
          <a:xfrm>
            <a:off x="3504124" y="4505550"/>
            <a:ext cx="5183752" cy="446276"/>
          </a:xfrm>
          <a:prstGeom prst="rect">
            <a:avLst/>
          </a:prstGeom>
        </p:spPr>
        <p:txBody>
          <a:bodyPr vert="horz" wrap="square" lIns="0" tIns="60960" rIns="0" bIns="0" rtlCol="0">
            <a:spAutoFit/>
          </a:bodyPr>
          <a:lstStyle/>
          <a:p>
            <a:pPr marL="3420745" marR="5080" indent="-3408679" algn="ctr">
              <a:lnSpc>
                <a:spcPts val="3020"/>
              </a:lnSpc>
              <a:spcBef>
                <a:spcPts val="480"/>
              </a:spcBef>
            </a:pPr>
            <a:r>
              <a:rPr lang="es-PE"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ahoma"/>
                <a:cs typeface="Tahoma"/>
              </a:rPr>
              <a:t>GERESA LORETO</a:t>
            </a:r>
            <a:endParaRPr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ahoma"/>
              <a:cs typeface="Tahoma"/>
            </a:endParaRPr>
          </a:p>
        </p:txBody>
      </p:sp>
      <p:pic>
        <p:nvPicPr>
          <p:cNvPr id="33" name="Imagen 32">
            <a:extLst>
              <a:ext uri="{FF2B5EF4-FFF2-40B4-BE49-F238E27FC236}">
                <a16:creationId xmlns:a16="http://schemas.microsoft.com/office/drawing/2014/main" id="{92352F6E-C30C-4A03-A555-A8772D021C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626" y="2154001"/>
            <a:ext cx="2360514" cy="2360514"/>
          </a:xfrm>
          <a:prstGeom prst="rect">
            <a:avLst/>
          </a:prstGeom>
        </p:spPr>
      </p:pic>
    </p:spTree>
    <p:extLst>
      <p:ext uri="{BB962C8B-B14F-4D97-AF65-F5344CB8AC3E}">
        <p14:creationId xmlns:p14="http://schemas.microsoft.com/office/powerpoint/2010/main" val="2973659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29497"/>
            <a:ext cx="12192000" cy="636768"/>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Casos de Malaria P. Vivax por distritos, Región Loreto (S.E. </a:t>
            </a:r>
            <a:r>
              <a:rPr lang="es-ES" sz="2286" b="1" dirty="0" smtClean="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01–31 </a:t>
            </a: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- 2024 )</a:t>
            </a:r>
          </a:p>
        </p:txBody>
      </p:sp>
      <p:sp>
        <p:nvSpPr>
          <p:cNvPr id="9" name="1 CuadroTexto"/>
          <p:cNvSpPr txBox="1"/>
          <p:nvPr/>
        </p:nvSpPr>
        <p:spPr>
          <a:xfrm>
            <a:off x="385513" y="4605717"/>
            <a:ext cx="2759009" cy="2031325"/>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400" dirty="0">
                <a:effectLst/>
                <a:latin typeface="Arial" panose="020B0604020202020204" pitchFamily="34" charset="0"/>
                <a:cs typeface="Arial" panose="020B0604020202020204" pitchFamily="34" charset="0"/>
              </a:rPr>
              <a:t>Hasta  la S.E. </a:t>
            </a:r>
            <a:r>
              <a:rPr lang="es-PE" sz="1400" dirty="0" smtClean="0">
                <a:effectLst/>
                <a:latin typeface="Arial" panose="020B0604020202020204" pitchFamily="34" charset="0"/>
                <a:cs typeface="Arial" panose="020B0604020202020204" pitchFamily="34" charset="0"/>
              </a:rPr>
              <a:t>31 </a:t>
            </a:r>
            <a:r>
              <a:rPr lang="es-PE" sz="1400" dirty="0">
                <a:effectLst/>
                <a:latin typeface="Arial" panose="020B0604020202020204" pitchFamily="34" charset="0"/>
                <a:cs typeface="Arial" panose="020B0604020202020204" pitchFamily="34" charset="0"/>
              </a:rPr>
              <a:t>del 2024, 43 distritos reportan casos de Malaria P. vivax, de ellos, </a:t>
            </a:r>
            <a:r>
              <a:rPr lang="es-PE" sz="1400" dirty="0" smtClean="0">
                <a:effectLst/>
                <a:latin typeface="Arial" panose="020B0604020202020204" pitchFamily="34" charset="0"/>
                <a:cs typeface="Arial" panose="020B0604020202020204" pitchFamily="34" charset="0"/>
              </a:rPr>
              <a:t>12 </a:t>
            </a:r>
            <a:r>
              <a:rPr lang="es-PE" sz="1400" dirty="0">
                <a:effectLst/>
                <a:latin typeface="Arial" panose="020B0604020202020204" pitchFamily="34" charset="0"/>
                <a:cs typeface="Arial" panose="020B0604020202020204" pitchFamily="34" charset="0"/>
              </a:rPr>
              <a:t>distritos concentran el </a:t>
            </a:r>
            <a:r>
              <a:rPr lang="es-PE" sz="1400" dirty="0" smtClean="0">
                <a:solidFill>
                  <a:srgbClr val="FF0000"/>
                </a:solidFill>
                <a:effectLst/>
                <a:latin typeface="Arial" panose="020B0604020202020204" pitchFamily="34" charset="0"/>
                <a:cs typeface="Arial" panose="020B0604020202020204" pitchFamily="34" charset="0"/>
              </a:rPr>
              <a:t>81.48%</a:t>
            </a:r>
            <a:r>
              <a:rPr lang="es-PE" sz="1400" dirty="0" smtClean="0">
                <a:effectLst/>
                <a:latin typeface="Arial" panose="020B0604020202020204" pitchFamily="34" charset="0"/>
                <a:cs typeface="Arial" panose="020B0604020202020204" pitchFamily="34" charset="0"/>
              </a:rPr>
              <a:t> </a:t>
            </a:r>
            <a:r>
              <a:rPr lang="es-PE" sz="1400" dirty="0">
                <a:effectLst/>
                <a:latin typeface="Arial" panose="020B0604020202020204" pitchFamily="34" charset="0"/>
                <a:cs typeface="Arial" panose="020B0604020202020204" pitchFamily="34" charset="0"/>
              </a:rPr>
              <a:t>de los casos de la Región, siendo los distritos con mayor reporte de casos: Yavarí (</a:t>
            </a:r>
            <a:r>
              <a:rPr lang="es-PE" sz="1400" dirty="0" smtClean="0">
                <a:solidFill>
                  <a:srgbClr val="FF0000"/>
                </a:solidFill>
                <a:effectLst/>
                <a:latin typeface="Arial" panose="020B0604020202020204" pitchFamily="34" charset="0"/>
                <a:cs typeface="Arial" panose="020B0604020202020204" pitchFamily="34" charset="0"/>
              </a:rPr>
              <a:t>17.7%</a:t>
            </a:r>
            <a:r>
              <a:rPr lang="es-PE" sz="1400" dirty="0" smtClean="0">
                <a:effectLst/>
                <a:latin typeface="Arial" panose="020B0604020202020204" pitchFamily="34" charset="0"/>
                <a:cs typeface="Arial" panose="020B0604020202020204" pitchFamily="34" charset="0"/>
              </a:rPr>
              <a:t>), </a:t>
            </a:r>
            <a:r>
              <a:rPr lang="es-PE" sz="1400" dirty="0">
                <a:effectLst/>
                <a:latin typeface="Arial" panose="020B0604020202020204" pitchFamily="34" charset="0"/>
                <a:cs typeface="Arial" panose="020B0604020202020204" pitchFamily="34" charset="0"/>
              </a:rPr>
              <a:t>Andoas (</a:t>
            </a:r>
            <a:r>
              <a:rPr lang="es-PE" sz="1400" dirty="0" smtClean="0">
                <a:solidFill>
                  <a:srgbClr val="FF0000"/>
                </a:solidFill>
                <a:effectLst/>
                <a:latin typeface="Arial" panose="020B0604020202020204" pitchFamily="34" charset="0"/>
                <a:cs typeface="Arial" panose="020B0604020202020204" pitchFamily="34" charset="0"/>
              </a:rPr>
              <a:t>10.6%</a:t>
            </a:r>
            <a:r>
              <a:rPr lang="es-PE" sz="1400" dirty="0" smtClean="0">
                <a:effectLst/>
                <a:latin typeface="Arial" panose="020B0604020202020204" pitchFamily="34" charset="0"/>
                <a:cs typeface="Arial" panose="020B0604020202020204" pitchFamily="34" charset="0"/>
              </a:rPr>
              <a:t>) </a:t>
            </a:r>
            <a:r>
              <a:rPr lang="es-PE" sz="1400" dirty="0">
                <a:effectLst/>
                <a:latin typeface="Arial" panose="020B0604020202020204" pitchFamily="34" charset="0"/>
                <a:cs typeface="Arial" panose="020B0604020202020204" pitchFamily="34" charset="0"/>
              </a:rPr>
              <a:t>y San Juan Bautista (</a:t>
            </a:r>
            <a:r>
              <a:rPr lang="es-PE" sz="1400" dirty="0" smtClean="0">
                <a:solidFill>
                  <a:srgbClr val="FF0000"/>
                </a:solidFill>
                <a:effectLst/>
                <a:latin typeface="Arial" panose="020B0604020202020204" pitchFamily="34" charset="0"/>
                <a:cs typeface="Arial" panose="020B0604020202020204" pitchFamily="34" charset="0"/>
              </a:rPr>
              <a:t>9.8%</a:t>
            </a:r>
            <a:r>
              <a:rPr lang="es-PE" sz="1400" dirty="0" smtClean="0">
                <a:effectLst/>
                <a:latin typeface="Arial" panose="020B0604020202020204" pitchFamily="34" charset="0"/>
                <a:cs typeface="Arial" panose="020B0604020202020204" pitchFamily="34" charset="0"/>
              </a:rPr>
              <a:t>) </a:t>
            </a:r>
            <a:r>
              <a:rPr lang="es-PE" sz="1400" dirty="0">
                <a:effectLst/>
                <a:latin typeface="Arial" panose="020B0604020202020204" pitchFamily="34" charset="0"/>
                <a:cs typeface="Arial" panose="020B0604020202020204" pitchFamily="34" charset="0"/>
              </a:rPr>
              <a:t>.</a:t>
            </a:r>
          </a:p>
        </p:txBody>
      </p:sp>
      <p:sp>
        <p:nvSpPr>
          <p:cNvPr id="6" name="CuadroTexto 5">
            <a:extLst>
              <a:ext uri="{FF2B5EF4-FFF2-40B4-BE49-F238E27FC236}">
                <a16:creationId xmlns:a16="http://schemas.microsoft.com/office/drawing/2014/main" id="{670C40A0-640B-4A92-8C9A-1A7A3036478E}"/>
              </a:ext>
            </a:extLst>
          </p:cNvPr>
          <p:cNvSpPr txBox="1"/>
          <p:nvPr/>
        </p:nvSpPr>
        <p:spPr>
          <a:xfrm>
            <a:off x="3018504" y="6637042"/>
            <a:ext cx="4503166" cy="220958"/>
          </a:xfrm>
          <a:prstGeom prst="rect">
            <a:avLst/>
          </a:prstGeom>
          <a:noFill/>
        </p:spPr>
        <p:txBody>
          <a:bodyPr wrap="square" rtlCol="0">
            <a:spAutoFit/>
          </a:bodyPr>
          <a:lstStyle/>
          <a:p>
            <a:r>
              <a:rPr lang="es-MX" sz="836" dirty="0"/>
              <a:t>Fuente: Base de datos del Noti Web de la Dirección de Epidemiología- GERESA Loreto</a:t>
            </a:r>
          </a:p>
        </p:txBody>
      </p:sp>
      <p:pic>
        <p:nvPicPr>
          <p:cNvPr id="7" name="Imagen 6"/>
          <p:cNvPicPr>
            <a:picLocks noChangeAspect="1"/>
          </p:cNvPicPr>
          <p:nvPr/>
        </p:nvPicPr>
        <p:blipFill>
          <a:blip r:embed="rId3"/>
          <a:stretch>
            <a:fillRect/>
          </a:stretch>
        </p:blipFill>
        <p:spPr>
          <a:xfrm>
            <a:off x="366014" y="867797"/>
            <a:ext cx="2759009" cy="3628201"/>
          </a:xfrm>
          <a:prstGeom prst="rect">
            <a:avLst/>
          </a:prstGeom>
        </p:spPr>
      </p:pic>
      <p:pic>
        <p:nvPicPr>
          <p:cNvPr id="2" name="Imagen 1"/>
          <p:cNvPicPr>
            <a:picLocks noChangeAspect="1"/>
          </p:cNvPicPr>
          <p:nvPr/>
        </p:nvPicPr>
        <p:blipFill>
          <a:blip r:embed="rId4"/>
          <a:stretch>
            <a:fillRect/>
          </a:stretch>
        </p:blipFill>
        <p:spPr>
          <a:xfrm>
            <a:off x="3340592" y="867797"/>
            <a:ext cx="8362155" cy="5670797"/>
          </a:xfrm>
          <a:prstGeom prst="rect">
            <a:avLst/>
          </a:prstGeom>
        </p:spPr>
      </p:pic>
    </p:spTree>
    <p:extLst>
      <p:ext uri="{BB962C8B-B14F-4D97-AF65-F5344CB8AC3E}">
        <p14:creationId xmlns:p14="http://schemas.microsoft.com/office/powerpoint/2010/main" val="26248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7 Rectángulo"/>
          <p:cNvSpPr/>
          <p:nvPr/>
        </p:nvSpPr>
        <p:spPr>
          <a:xfrm>
            <a:off x="-1" y="-2436"/>
            <a:ext cx="12192001" cy="772276"/>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endParaRPr>
          </a:p>
          <a:p>
            <a:pPr algn="ct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Casos de Malaria Falciparum por distritos, Región Loreto, </a:t>
            </a:r>
          </a:p>
          <a:p>
            <a:pPr algn="ct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 </a:t>
            </a:r>
            <a:r>
              <a:rPr lang="es-ES" sz="2286" b="1" dirty="0" smtClean="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31 </a:t>
            </a: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- 2024 )</a:t>
            </a:r>
          </a:p>
          <a:p>
            <a:pPr algn="ctr"/>
            <a:endPar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endParaRPr>
          </a:p>
        </p:txBody>
      </p:sp>
      <p:sp>
        <p:nvSpPr>
          <p:cNvPr id="8" name="CuadroTexto 7">
            <a:extLst>
              <a:ext uri="{FF2B5EF4-FFF2-40B4-BE49-F238E27FC236}">
                <a16:creationId xmlns:a16="http://schemas.microsoft.com/office/drawing/2014/main" id="{5D8A7E2B-CCA8-C0AC-E667-DAD88F190D9B}"/>
              </a:ext>
            </a:extLst>
          </p:cNvPr>
          <p:cNvSpPr txBox="1"/>
          <p:nvPr/>
        </p:nvSpPr>
        <p:spPr>
          <a:xfrm>
            <a:off x="1" y="5874535"/>
            <a:ext cx="12192000" cy="975652"/>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ES" sz="1435" b="1" dirty="0">
                <a:latin typeface="Arial" panose="020B0604020202020204" pitchFamily="34" charset="0"/>
                <a:cs typeface="Arial" panose="020B0604020202020204" pitchFamily="34" charset="0"/>
              </a:rPr>
              <a:t>Hasta la S.E. </a:t>
            </a:r>
            <a:r>
              <a:rPr lang="es-ES" sz="1435" b="1" dirty="0" smtClean="0">
                <a:latin typeface="Arial" panose="020B0604020202020204" pitchFamily="34" charset="0"/>
                <a:cs typeface="Arial" panose="020B0604020202020204" pitchFamily="34" charset="0"/>
              </a:rPr>
              <a:t>31 </a:t>
            </a:r>
            <a:r>
              <a:rPr lang="es-ES" sz="1435" b="1" dirty="0">
                <a:latin typeface="Arial" panose="020B0604020202020204" pitchFamily="34" charset="0"/>
                <a:cs typeface="Arial" panose="020B0604020202020204" pitchFamily="34" charset="0"/>
              </a:rPr>
              <a:t>- 2024 se han reportado </a:t>
            </a:r>
            <a:r>
              <a:rPr lang="es-ES" sz="1435" b="1" dirty="0" smtClean="0">
                <a:latin typeface="Arial" panose="020B0604020202020204" pitchFamily="34" charset="0"/>
                <a:cs typeface="Arial" panose="020B0604020202020204" pitchFamily="34" charset="0"/>
              </a:rPr>
              <a:t>3,669 </a:t>
            </a:r>
            <a:r>
              <a:rPr lang="es-ES" sz="1435" b="1" dirty="0">
                <a:latin typeface="Arial" panose="020B0604020202020204" pitchFamily="34" charset="0"/>
                <a:cs typeface="Arial" panose="020B0604020202020204" pitchFamily="34" charset="0"/>
              </a:rPr>
              <a:t>casos de Malaria Falciparum, </a:t>
            </a:r>
            <a:r>
              <a:rPr lang="es-ES" sz="1435" b="1" dirty="0" smtClean="0">
                <a:latin typeface="Arial" panose="020B0604020202020204" pitchFamily="34" charset="0"/>
                <a:cs typeface="Arial" panose="020B0604020202020204" pitchFamily="34" charset="0"/>
              </a:rPr>
              <a:t>5 </a:t>
            </a:r>
            <a:r>
              <a:rPr lang="es-ES" sz="1435" b="1" dirty="0">
                <a:latin typeface="Arial" panose="020B0604020202020204" pitchFamily="34" charset="0"/>
                <a:cs typeface="Arial" panose="020B0604020202020204" pitchFamily="34" charset="0"/>
              </a:rPr>
              <a:t>distritos concentran el </a:t>
            </a:r>
            <a:r>
              <a:rPr lang="es-ES" sz="1435" b="1" dirty="0" smtClean="0">
                <a:solidFill>
                  <a:srgbClr val="FF0000"/>
                </a:solidFill>
                <a:latin typeface="Arial" panose="020B0604020202020204" pitchFamily="34" charset="0"/>
                <a:cs typeface="Arial" panose="020B0604020202020204" pitchFamily="34" charset="0"/>
              </a:rPr>
              <a:t>84.98%</a:t>
            </a:r>
            <a:r>
              <a:rPr lang="es-ES" sz="1435" b="1" dirty="0" smtClean="0">
                <a:latin typeface="Arial" panose="020B0604020202020204" pitchFamily="34" charset="0"/>
                <a:cs typeface="Arial" panose="020B0604020202020204" pitchFamily="34" charset="0"/>
              </a:rPr>
              <a:t> </a:t>
            </a:r>
            <a:r>
              <a:rPr lang="es-ES" sz="1435" b="1" dirty="0">
                <a:latin typeface="Arial" panose="020B0604020202020204" pitchFamily="34" charset="0"/>
                <a:cs typeface="Arial" panose="020B0604020202020204" pitchFamily="34" charset="0"/>
              </a:rPr>
              <a:t>de los casos, los distritos que mayor casos reportan son: Andoas (</a:t>
            </a:r>
            <a:r>
              <a:rPr lang="es-ES" sz="1435" b="1" dirty="0" smtClean="0">
                <a:solidFill>
                  <a:srgbClr val="FF0000"/>
                </a:solidFill>
                <a:latin typeface="Arial" panose="020B0604020202020204" pitchFamily="34" charset="0"/>
                <a:cs typeface="Arial" panose="020B0604020202020204" pitchFamily="34" charset="0"/>
              </a:rPr>
              <a:t>27.09%</a:t>
            </a:r>
            <a:r>
              <a:rPr lang="es-ES" sz="1435" b="1" dirty="0">
                <a:latin typeface="Arial" panose="020B0604020202020204" pitchFamily="34" charset="0"/>
                <a:cs typeface="Arial" panose="020B0604020202020204" pitchFamily="34" charset="0"/>
              </a:rPr>
              <a:t>), Pastaza (</a:t>
            </a:r>
            <a:r>
              <a:rPr lang="es-ES" sz="1435" b="1" dirty="0" smtClean="0">
                <a:solidFill>
                  <a:srgbClr val="FF0000"/>
                </a:solidFill>
                <a:latin typeface="Arial" panose="020B0604020202020204" pitchFamily="34" charset="0"/>
                <a:cs typeface="Arial" panose="020B0604020202020204" pitchFamily="34" charset="0"/>
              </a:rPr>
              <a:t>18.62%</a:t>
            </a:r>
            <a:r>
              <a:rPr lang="es-ES" sz="1435" b="1" dirty="0" smtClean="0">
                <a:latin typeface="Arial" panose="020B0604020202020204" pitchFamily="34" charset="0"/>
                <a:cs typeface="Arial" panose="020B0604020202020204" pitchFamily="34" charset="0"/>
              </a:rPr>
              <a:t>), </a:t>
            </a:r>
            <a:r>
              <a:rPr lang="es-ES" sz="1435" b="1" dirty="0" err="1">
                <a:latin typeface="Arial" panose="020B0604020202020204" pitchFamily="34" charset="0"/>
                <a:cs typeface="Arial" panose="020B0604020202020204" pitchFamily="34" charset="0"/>
              </a:rPr>
              <a:t>Yavarí</a:t>
            </a:r>
            <a:r>
              <a:rPr lang="es-ES" sz="1435" b="1" dirty="0">
                <a:latin typeface="Arial" panose="020B0604020202020204" pitchFamily="34" charset="0"/>
                <a:cs typeface="Arial" panose="020B0604020202020204" pitchFamily="34" charset="0"/>
              </a:rPr>
              <a:t> (</a:t>
            </a:r>
            <a:r>
              <a:rPr lang="es-ES" sz="1435" b="1" dirty="0" smtClean="0">
                <a:solidFill>
                  <a:srgbClr val="FF0000"/>
                </a:solidFill>
                <a:latin typeface="Arial" panose="020B0604020202020204" pitchFamily="34" charset="0"/>
                <a:cs typeface="Arial" panose="020B0604020202020204" pitchFamily="34" charset="0"/>
              </a:rPr>
              <a:t>18.32%</a:t>
            </a:r>
            <a:r>
              <a:rPr lang="es-ES" sz="1435" b="1" dirty="0" smtClean="0">
                <a:latin typeface="Arial" panose="020B0604020202020204" pitchFamily="34" charset="0"/>
                <a:cs typeface="Arial" panose="020B0604020202020204" pitchFamily="34" charset="0"/>
              </a:rPr>
              <a:t>), Tigre </a:t>
            </a:r>
            <a:r>
              <a:rPr lang="es-ES" sz="1435" b="1" dirty="0">
                <a:latin typeface="Arial" panose="020B0604020202020204" pitchFamily="34" charset="0"/>
                <a:cs typeface="Arial" panose="020B0604020202020204" pitchFamily="34" charset="0"/>
              </a:rPr>
              <a:t>(</a:t>
            </a:r>
            <a:r>
              <a:rPr lang="es-ES" sz="1435" b="1" dirty="0" smtClean="0">
                <a:solidFill>
                  <a:srgbClr val="FF0000"/>
                </a:solidFill>
                <a:latin typeface="Arial" panose="020B0604020202020204" pitchFamily="34" charset="0"/>
                <a:cs typeface="Arial" panose="020B0604020202020204" pitchFamily="34" charset="0"/>
              </a:rPr>
              <a:t>11.91%</a:t>
            </a:r>
            <a:r>
              <a:rPr lang="es-ES" sz="1435" b="1" dirty="0" smtClean="0">
                <a:latin typeface="Arial" panose="020B0604020202020204" pitchFamily="34" charset="0"/>
                <a:cs typeface="Arial" panose="020B0604020202020204" pitchFamily="34" charset="0"/>
              </a:rPr>
              <a:t>) </a:t>
            </a:r>
            <a:r>
              <a:rPr lang="es-ES" sz="1435" b="1" dirty="0">
                <a:latin typeface="Arial" panose="020B0604020202020204" pitchFamily="34" charset="0"/>
                <a:cs typeface="Arial" panose="020B0604020202020204" pitchFamily="34" charset="0"/>
              </a:rPr>
              <a:t>y Urarinas (</a:t>
            </a:r>
            <a:r>
              <a:rPr lang="es-ES" sz="1435" b="1" dirty="0" smtClean="0">
                <a:solidFill>
                  <a:srgbClr val="FF0000"/>
                </a:solidFill>
                <a:latin typeface="Arial" panose="020B0604020202020204" pitchFamily="34" charset="0"/>
                <a:cs typeface="Arial" panose="020B0604020202020204" pitchFamily="34" charset="0"/>
              </a:rPr>
              <a:t>9.05%</a:t>
            </a:r>
            <a:r>
              <a:rPr lang="es-ES" sz="1435" b="1" dirty="0" smtClean="0">
                <a:latin typeface="Arial" panose="020B0604020202020204" pitchFamily="34" charset="0"/>
                <a:cs typeface="Arial" panose="020B0604020202020204" pitchFamily="34" charset="0"/>
              </a:rPr>
              <a:t>). </a:t>
            </a:r>
            <a:endParaRPr lang="es-ES" sz="1435" b="1" dirty="0">
              <a:latin typeface="Arial" panose="020B0604020202020204" pitchFamily="34" charset="0"/>
              <a:cs typeface="Arial" panose="020B0604020202020204" pitchFamily="34" charset="0"/>
            </a:endParaRPr>
          </a:p>
          <a:p>
            <a:pPr algn="just"/>
            <a:r>
              <a:rPr lang="es-ES" sz="1435" b="1" dirty="0" smtClean="0">
                <a:latin typeface="Arial" panose="020B0604020202020204" pitchFamily="34" charset="0"/>
                <a:cs typeface="Arial" panose="020B0604020202020204" pitchFamily="34" charset="0"/>
              </a:rPr>
              <a:t>Según </a:t>
            </a:r>
            <a:r>
              <a:rPr lang="es-ES" sz="1435" b="1" dirty="0">
                <a:latin typeface="Arial" panose="020B0604020202020204" pitchFamily="34" charset="0"/>
                <a:cs typeface="Arial" panose="020B0604020202020204" pitchFamily="34" charset="0"/>
              </a:rPr>
              <a:t>el mapa de riesgo de la SE </a:t>
            </a:r>
            <a:r>
              <a:rPr lang="es-ES" sz="1435" b="1" dirty="0" smtClean="0">
                <a:latin typeface="Arial" panose="020B0604020202020204" pitchFamily="34" charset="0"/>
                <a:cs typeface="Arial" panose="020B0604020202020204" pitchFamily="34" charset="0"/>
              </a:rPr>
              <a:t>31-2024</a:t>
            </a:r>
            <a:r>
              <a:rPr lang="es-ES" sz="1435" b="1" dirty="0">
                <a:latin typeface="Arial" panose="020B0604020202020204" pitchFamily="34" charset="0"/>
                <a:cs typeface="Arial" panose="020B0604020202020204" pitchFamily="34" charset="0"/>
              </a:rPr>
              <a:t>, 04 distritos se encuentran en Muy Alto Riesgo de transmisión de malaria falciparum (Pastaza), Andoas, El T</a:t>
            </a:r>
            <a:r>
              <a:rPr lang="es-ES" sz="1435" b="1" dirty="0" smtClean="0">
                <a:latin typeface="Arial" panose="020B0604020202020204" pitchFamily="34" charset="0"/>
                <a:cs typeface="Arial" panose="020B0604020202020204" pitchFamily="34" charset="0"/>
              </a:rPr>
              <a:t>igre </a:t>
            </a:r>
            <a:r>
              <a:rPr lang="es-ES" sz="1435" b="1" dirty="0">
                <a:latin typeface="Arial" panose="020B0604020202020204" pitchFamily="34" charset="0"/>
                <a:cs typeface="Arial" panose="020B0604020202020204" pitchFamily="34" charset="0"/>
              </a:rPr>
              <a:t>y Yavarí).</a:t>
            </a:r>
            <a:endParaRPr lang="es-PE" sz="1435" b="1" dirty="0">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511A6327-9C27-4593-AEB8-C1818628CB62}"/>
              </a:ext>
            </a:extLst>
          </p:cNvPr>
          <p:cNvSpPr txBox="1"/>
          <p:nvPr/>
        </p:nvSpPr>
        <p:spPr>
          <a:xfrm>
            <a:off x="709816" y="5178901"/>
            <a:ext cx="2763356" cy="320985"/>
          </a:xfrm>
          <a:prstGeom prst="rect">
            <a:avLst/>
          </a:prstGeom>
          <a:noFill/>
        </p:spPr>
        <p:txBody>
          <a:bodyPr wrap="square" rtlCol="0">
            <a:spAutoFit/>
          </a:bodyPr>
          <a:lstStyle/>
          <a:p>
            <a:r>
              <a:rPr lang="es-MX" sz="743" dirty="0"/>
              <a:t>Fuente: Base de datos del Noti Web de la Dirección de Epidemiología- GERESA Loreto</a:t>
            </a:r>
          </a:p>
        </p:txBody>
      </p:sp>
      <p:pic>
        <p:nvPicPr>
          <p:cNvPr id="3" name="Imagen 2"/>
          <p:cNvPicPr>
            <a:picLocks noChangeAspect="1"/>
          </p:cNvPicPr>
          <p:nvPr/>
        </p:nvPicPr>
        <p:blipFill>
          <a:blip r:embed="rId3"/>
          <a:stretch>
            <a:fillRect/>
          </a:stretch>
        </p:blipFill>
        <p:spPr>
          <a:xfrm>
            <a:off x="640219" y="1075536"/>
            <a:ext cx="2902551" cy="4103365"/>
          </a:xfrm>
          <a:prstGeom prst="rect">
            <a:avLst/>
          </a:prstGeom>
        </p:spPr>
      </p:pic>
      <p:pic>
        <p:nvPicPr>
          <p:cNvPr id="2" name="Imagen 1"/>
          <p:cNvPicPr>
            <a:picLocks noChangeAspect="1"/>
          </p:cNvPicPr>
          <p:nvPr/>
        </p:nvPicPr>
        <p:blipFill>
          <a:blip r:embed="rId4"/>
          <a:stretch>
            <a:fillRect/>
          </a:stretch>
        </p:blipFill>
        <p:spPr>
          <a:xfrm>
            <a:off x="3755193" y="835310"/>
            <a:ext cx="7488540" cy="4901319"/>
          </a:xfrm>
          <a:prstGeom prst="rect">
            <a:avLst/>
          </a:prstGeom>
        </p:spPr>
      </p:pic>
    </p:spTree>
    <p:extLst>
      <p:ext uri="{BB962C8B-B14F-4D97-AF65-F5344CB8AC3E}">
        <p14:creationId xmlns:p14="http://schemas.microsoft.com/office/powerpoint/2010/main" val="7426247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0"/>
            <a:ext cx="12192000" cy="690179"/>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Estratificación del Riesgo de Malaria según Índice Parasitario Anual –IPA x 1000 hab. Región Loreto,  S.E. </a:t>
            </a:r>
            <a:r>
              <a:rPr lang="es-ES" sz="2286" b="1"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31- </a:t>
            </a: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2024</a:t>
            </a:r>
          </a:p>
        </p:txBody>
      </p:sp>
      <p:sp>
        <p:nvSpPr>
          <p:cNvPr id="7" name="1 CuadroTexto"/>
          <p:cNvSpPr txBox="1"/>
          <p:nvPr/>
        </p:nvSpPr>
        <p:spPr>
          <a:xfrm>
            <a:off x="73570" y="5783758"/>
            <a:ext cx="12192000" cy="1030539"/>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524" dirty="0">
                <a:effectLst/>
                <a:latin typeface="Arial" panose="020B0604020202020204" pitchFamily="34" charset="0"/>
                <a:cs typeface="Arial" panose="020B0604020202020204" pitchFamily="34" charset="0"/>
              </a:rPr>
              <a:t>Según el nivel de  riesgo para Malaria total hasta la </a:t>
            </a:r>
            <a:r>
              <a:rPr lang="es-PE" sz="1524" dirty="0" smtClean="0">
                <a:effectLst/>
                <a:latin typeface="Arial" panose="020B0604020202020204" pitchFamily="34" charset="0"/>
                <a:cs typeface="Arial" panose="020B0604020202020204" pitchFamily="34" charset="0"/>
              </a:rPr>
              <a:t>S.E.31-2024</a:t>
            </a:r>
            <a:r>
              <a:rPr lang="es-PE" sz="1524" dirty="0">
                <a:effectLst/>
                <a:latin typeface="Arial" panose="020B0604020202020204" pitchFamily="34" charset="0"/>
                <a:cs typeface="Arial" panose="020B0604020202020204" pitchFamily="34" charset="0"/>
              </a:rPr>
              <a:t>, Loreto reporta: </a:t>
            </a:r>
            <a:r>
              <a:rPr lang="es-PE" sz="1524" dirty="0">
                <a:solidFill>
                  <a:srgbClr val="FF0000"/>
                </a:solidFill>
                <a:effectLst/>
                <a:latin typeface="Arial" panose="020B0604020202020204" pitchFamily="34" charset="0"/>
                <a:cs typeface="Arial" panose="020B0604020202020204" pitchFamily="34" charset="0"/>
              </a:rPr>
              <a:t>10 distritos de Muy Alto riesgo </a:t>
            </a:r>
            <a:r>
              <a:rPr lang="es-PE" sz="1524" dirty="0">
                <a:solidFill>
                  <a:srgbClr val="0070C0"/>
                </a:solidFill>
                <a:effectLst/>
                <a:latin typeface="Arial" panose="020B0604020202020204" pitchFamily="34" charset="0"/>
                <a:cs typeface="Arial" panose="020B0604020202020204" pitchFamily="34" charset="0"/>
              </a:rPr>
              <a:t>(Yavarí,  Yaquerana, Pastaza, Alto Nanay, , Soplín, Andoas, Tigre, </a:t>
            </a:r>
            <a:r>
              <a:rPr lang="es-PE" sz="1524" dirty="0" smtClean="0">
                <a:solidFill>
                  <a:srgbClr val="0070C0"/>
                </a:solidFill>
                <a:effectLst/>
                <a:latin typeface="Arial" panose="020B0604020202020204" pitchFamily="34" charset="0"/>
                <a:cs typeface="Arial" panose="020B0604020202020204" pitchFamily="34" charset="0"/>
              </a:rPr>
              <a:t>Trompeteros, Urarinas y </a:t>
            </a:r>
            <a:r>
              <a:rPr lang="es-PE" sz="1524" dirty="0">
                <a:solidFill>
                  <a:srgbClr val="0070C0"/>
                </a:solidFill>
                <a:effectLst/>
                <a:latin typeface="Arial" panose="020B0604020202020204" pitchFamily="34" charset="0"/>
                <a:cs typeface="Arial" panose="020B0604020202020204" pitchFamily="34" charset="0"/>
              </a:rPr>
              <a:t>Ramón Castilla</a:t>
            </a:r>
            <a:r>
              <a:rPr lang="es-PE" sz="1524" dirty="0">
                <a:effectLst/>
                <a:latin typeface="Arial" panose="020B0604020202020204" pitchFamily="34" charset="0"/>
                <a:cs typeface="Arial" panose="020B0604020202020204" pitchFamily="34" charset="0"/>
              </a:rPr>
              <a:t>), </a:t>
            </a:r>
            <a:r>
              <a:rPr lang="es-PE" sz="1524" dirty="0" smtClean="0">
                <a:effectLst/>
                <a:latin typeface="Arial" panose="020B0604020202020204" pitchFamily="34" charset="0"/>
                <a:cs typeface="Arial" panose="020B0604020202020204" pitchFamily="34" charset="0"/>
              </a:rPr>
              <a:t>10 </a:t>
            </a:r>
            <a:r>
              <a:rPr lang="es-PE" sz="1524" dirty="0">
                <a:effectLst/>
                <a:latin typeface="Arial" panose="020B0604020202020204" pitchFamily="34" charset="0"/>
                <a:cs typeface="Arial" panose="020B0604020202020204" pitchFamily="34" charset="0"/>
              </a:rPr>
              <a:t>distritos de Alto riesgo, </a:t>
            </a:r>
            <a:r>
              <a:rPr lang="es-PE" sz="1524" dirty="0" smtClean="0">
                <a:effectLst/>
                <a:latin typeface="Arial" panose="020B0604020202020204" pitchFamily="34" charset="0"/>
                <a:cs typeface="Arial" panose="020B0604020202020204" pitchFamily="34" charset="0"/>
              </a:rPr>
              <a:t>15 </a:t>
            </a:r>
            <a:r>
              <a:rPr lang="es-PE" sz="1524" dirty="0">
                <a:effectLst/>
                <a:latin typeface="Arial" panose="020B0604020202020204" pitchFamily="34" charset="0"/>
                <a:cs typeface="Arial" panose="020B0604020202020204" pitchFamily="34" charset="0"/>
              </a:rPr>
              <a:t>de Mediano riesgo y </a:t>
            </a:r>
            <a:r>
              <a:rPr lang="es-PE" sz="1524" dirty="0" smtClean="0">
                <a:effectLst/>
                <a:latin typeface="Arial" panose="020B0604020202020204" pitchFamily="34" charset="0"/>
                <a:cs typeface="Arial" panose="020B0604020202020204" pitchFamily="34" charset="0"/>
              </a:rPr>
              <a:t>11 </a:t>
            </a:r>
            <a:r>
              <a:rPr lang="es-PE" sz="1524" dirty="0">
                <a:effectLst/>
                <a:latin typeface="Arial" panose="020B0604020202020204" pitchFamily="34" charset="0"/>
                <a:cs typeface="Arial" panose="020B0604020202020204" pitchFamily="34" charset="0"/>
              </a:rPr>
              <a:t>de bajo riesgo de transmisión de malaria. El TIA regional es de </a:t>
            </a:r>
            <a:r>
              <a:rPr lang="es-PE" sz="1524" dirty="0" smtClean="0">
                <a:effectLst/>
                <a:latin typeface="Arial" panose="020B0604020202020204" pitchFamily="34" charset="0"/>
                <a:cs typeface="Arial" panose="020B0604020202020204" pitchFamily="34" charset="0"/>
              </a:rPr>
              <a:t>20.45 </a:t>
            </a:r>
            <a:r>
              <a:rPr lang="es-PE" sz="1524" dirty="0">
                <a:effectLst/>
                <a:latin typeface="Arial" panose="020B0604020202020204" pitchFamily="34" charset="0"/>
                <a:cs typeface="Arial" panose="020B0604020202020204" pitchFamily="34" charset="0"/>
              </a:rPr>
              <a:t>casos x 1,000 hab, estratificado como de Alto riesgo.</a:t>
            </a:r>
          </a:p>
        </p:txBody>
      </p:sp>
      <p:sp>
        <p:nvSpPr>
          <p:cNvPr id="8" name="CuadroTexto 7">
            <a:extLst>
              <a:ext uri="{FF2B5EF4-FFF2-40B4-BE49-F238E27FC236}">
                <a16:creationId xmlns:a16="http://schemas.microsoft.com/office/drawing/2014/main" id="{76C28EFB-1857-4789-B7ED-CC10D6B802FA}"/>
              </a:ext>
            </a:extLst>
          </p:cNvPr>
          <p:cNvSpPr txBox="1"/>
          <p:nvPr/>
        </p:nvSpPr>
        <p:spPr>
          <a:xfrm>
            <a:off x="205119" y="5529038"/>
            <a:ext cx="3252629" cy="194990"/>
          </a:xfrm>
          <a:prstGeom prst="rect">
            <a:avLst/>
          </a:prstGeom>
          <a:noFill/>
        </p:spPr>
        <p:txBody>
          <a:bodyPr wrap="square" rtlCol="0">
            <a:spAutoFit/>
          </a:bodyPr>
          <a:lstStyle/>
          <a:p>
            <a:r>
              <a:rPr lang="es-MX" sz="667" dirty="0"/>
              <a:t>Fuente: Base de datos del Noti Web de la Dirección de Epidemiología- GERESA Loreto</a:t>
            </a:r>
          </a:p>
        </p:txBody>
      </p:sp>
      <p:pic>
        <p:nvPicPr>
          <p:cNvPr id="2" name="Imagen 1"/>
          <p:cNvPicPr>
            <a:picLocks noChangeAspect="1"/>
          </p:cNvPicPr>
          <p:nvPr/>
        </p:nvPicPr>
        <p:blipFill>
          <a:blip r:embed="rId3"/>
          <a:stretch>
            <a:fillRect/>
          </a:stretch>
        </p:blipFill>
        <p:spPr>
          <a:xfrm>
            <a:off x="552103" y="890861"/>
            <a:ext cx="11234933" cy="4578447"/>
          </a:xfrm>
          <a:prstGeom prst="rect">
            <a:avLst/>
          </a:prstGeom>
        </p:spPr>
      </p:pic>
    </p:spTree>
    <p:extLst>
      <p:ext uri="{BB962C8B-B14F-4D97-AF65-F5344CB8AC3E}">
        <p14:creationId xmlns:p14="http://schemas.microsoft.com/office/powerpoint/2010/main" val="11434734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9725</TotalTime>
  <Words>5549</Words>
  <Application>Microsoft Office PowerPoint</Application>
  <PresentationFormat>Panorámica</PresentationFormat>
  <Paragraphs>327</Paragraphs>
  <Slides>69</Slides>
  <Notes>26</Notes>
  <HiddenSlides>0</HiddenSlides>
  <MMClips>0</MMClips>
  <ScaleCrop>false</ScaleCrop>
  <HeadingPairs>
    <vt:vector size="8" baseType="variant">
      <vt:variant>
        <vt:lpstr>Fuentes usadas</vt:lpstr>
      </vt:variant>
      <vt:variant>
        <vt:i4>9</vt:i4>
      </vt:variant>
      <vt:variant>
        <vt:lpstr>Tema</vt:lpstr>
      </vt:variant>
      <vt:variant>
        <vt:i4>1</vt:i4>
      </vt:variant>
      <vt:variant>
        <vt:lpstr>Servidores OLE incrustados</vt:lpstr>
      </vt:variant>
      <vt:variant>
        <vt:i4>3</vt:i4>
      </vt:variant>
      <vt:variant>
        <vt:lpstr>Títulos de diapositiva</vt:lpstr>
      </vt:variant>
      <vt:variant>
        <vt:i4>69</vt:i4>
      </vt:variant>
    </vt:vector>
  </HeadingPairs>
  <TitlesOfParts>
    <vt:vector size="82" baseType="lpstr">
      <vt:lpstr>Algerian</vt:lpstr>
      <vt:lpstr>Arial</vt:lpstr>
      <vt:lpstr>Arial Black</vt:lpstr>
      <vt:lpstr>Calibri</vt:lpstr>
      <vt:lpstr>Calibri Light</vt:lpstr>
      <vt:lpstr>Century Gothic</vt:lpstr>
      <vt:lpstr>Georgia</vt:lpstr>
      <vt:lpstr>Tahoma</vt:lpstr>
      <vt:lpstr>Wingdings</vt:lpstr>
      <vt:lpstr>Tema de Office</vt:lpstr>
      <vt:lpstr>Worksheet</vt:lpstr>
      <vt:lpstr>Hoja de cálculo</vt:lpstr>
      <vt:lpstr>Hoja de cálculo binaria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DIAGNÓSTICO DEL VIRUS DENGUE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CONTROL VECTORIAL</vt:lpstr>
      <vt:lpstr>Presentación de PowerPoint</vt:lpstr>
      <vt:lpstr>En la última vigilancia aédica del mes de Julio resultaron 25 sectores con índices aédicos mayores de 10% (muy alto riesgo) y 9 sectores con mas de 5% (alto riesgo) y sólo 3 sectores con índices menores al 5% (bajo riesgo).</vt:lpstr>
      <vt:lpstr>Presentación de PowerPoint</vt:lpstr>
      <vt:lpstr>Presentación de PowerPoint</vt:lpstr>
      <vt:lpstr>Presentación de PowerPoint</vt:lpstr>
      <vt:lpstr>Presentación de PowerPoint</vt:lpstr>
      <vt:lpstr>LEPTOSPIROSIS</vt:lpstr>
      <vt:lpstr>Presentación de PowerPoint</vt:lpstr>
      <vt:lpstr>Presentación de PowerPoint</vt:lpstr>
      <vt:lpstr>Presentación de PowerPoint</vt:lpstr>
      <vt:lpstr>LABORATORIO DE REFERENCIA REGIONAL DE LORETO</vt:lpstr>
      <vt:lpstr>Presentación de PowerPoint</vt:lpstr>
      <vt:lpstr>Presentación de PowerPoint</vt:lpstr>
      <vt:lpstr>Presentación de PowerPoint</vt:lpstr>
      <vt:lpstr>OFIDISMO</vt:lpstr>
      <vt:lpstr>Presentación de PowerPoint</vt:lpstr>
      <vt:lpstr>TUBERCULOSIS</vt:lpstr>
      <vt:lpstr>Presentación de PowerPoint</vt:lpstr>
      <vt:lpstr>MUERTEs MATERNAs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MUERTES FETALES Y NEONATALES</vt:lpstr>
      <vt:lpstr>Presentación de PowerPoint</vt:lpstr>
      <vt:lpstr>MORTALIDAD FETAL Y NEONATAL POR SEMANAS EPIDEMIOLÓGICAS  Y ESTABLECIMIENTOS DE SALUD NOTIFICANTES  2024 (SE1-SE31). </vt:lpstr>
      <vt:lpstr>Presentación de PowerPoint</vt:lpstr>
      <vt:lpstr>Presentación de PowerPoint</vt:lpstr>
      <vt:lpstr>MORTALIDAD FETAL Y NEONATAL  SEGÚN EDAD GESTACIONAL   REGIÓN LORETO. (SE1-SE31)-2024</vt:lpstr>
      <vt:lpstr>MORTALIDAD FETAL Y NEONATAL  SEGÚN PESO AL NACER 2024.   REGIÓN LORETO. (SE1–SE31 )</vt:lpstr>
      <vt:lpstr>Presentación de PowerPoint</vt:lpstr>
      <vt:lpstr>Presentación de PowerPoint</vt:lpstr>
      <vt:lpstr>IRAS</vt:lpstr>
      <vt:lpstr>Presentación de PowerPoint</vt:lpstr>
      <vt:lpstr>Presentación de PowerPoint</vt:lpstr>
      <vt:lpstr>Presentación de PowerPoint</vt:lpstr>
      <vt:lpstr>Presentación de PowerPoint</vt:lpstr>
      <vt:lpstr>EDAS</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DIRECCION DE EPIDEMIOLOGIA</dc:creator>
  <cp:lastModifiedBy>Peru</cp:lastModifiedBy>
  <cp:revision>600</cp:revision>
  <cp:lastPrinted>2024-08-01T18:26:20Z</cp:lastPrinted>
  <dcterms:created xsi:type="dcterms:W3CDTF">2024-04-16T19:26:49Z</dcterms:created>
  <dcterms:modified xsi:type="dcterms:W3CDTF">2024-08-12T14:04:17Z</dcterms:modified>
</cp:coreProperties>
</file>