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133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E82F85-DAD5-4C41-85BD-1B3BAEDBCE9C}" type="doc">
      <dgm:prSet loTypeId="urn:microsoft.com/office/officeart/2005/8/layout/vList5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PE"/>
        </a:p>
      </dgm:t>
    </dgm:pt>
    <dgm:pt modelId="{83C4B7B6-77C3-4B3E-BF4B-10551CB6EA49}">
      <dgm:prSet phldrT="[Texto]"/>
      <dgm:spPr/>
      <dgm:t>
        <a:bodyPr/>
        <a:lstStyle/>
        <a:p>
          <a:r>
            <a:rPr lang="es-ES" b="1" dirty="0"/>
            <a:t>Indicaciones</a:t>
          </a:r>
          <a:endParaRPr lang="es-PE" b="1" dirty="0"/>
        </a:p>
      </dgm:t>
    </dgm:pt>
    <dgm:pt modelId="{0985FA08-AD18-4501-B318-363BF116306D}" type="parTrans" cxnId="{A3301AAE-7113-4BB6-8301-C59D8413E7A6}">
      <dgm:prSet/>
      <dgm:spPr/>
      <dgm:t>
        <a:bodyPr/>
        <a:lstStyle/>
        <a:p>
          <a:endParaRPr lang="es-PE"/>
        </a:p>
      </dgm:t>
    </dgm:pt>
    <dgm:pt modelId="{19A1583B-3C80-435F-B720-35258E15ECD9}" type="sibTrans" cxnId="{A3301AAE-7113-4BB6-8301-C59D8413E7A6}">
      <dgm:prSet/>
      <dgm:spPr/>
      <dgm:t>
        <a:bodyPr/>
        <a:lstStyle/>
        <a:p>
          <a:endParaRPr lang="es-PE"/>
        </a:p>
      </dgm:t>
    </dgm:pt>
    <dgm:pt modelId="{9FDB7D0D-334B-4111-8EFD-74AFFEC9A8C6}">
      <dgm:prSet phldrT="[Texto]" custT="1"/>
      <dgm:spPr/>
      <dgm:t>
        <a:bodyPr/>
        <a:lstStyle/>
        <a:p>
          <a:pPr algn="just"/>
          <a:r>
            <a:rPr lang="es-PE" sz="1200" dirty="0">
              <a:solidFill>
                <a:schemeClr val="tx1"/>
              </a:solidFill>
            </a:rPr>
            <a:t>Clonazepam está indicado como terapia complementaria o en caso de falta de respuesta a otros medicamentos para el tratamiento de la mayoría de los tipos de epilepsia, especialmente las crisis de ausencia, incluidas las crisis de ausencia atípicas, el síndrome de Lennox-</a:t>
          </a:r>
          <a:r>
            <a:rPr lang="es-PE" sz="1200" dirty="0" err="1">
              <a:solidFill>
                <a:schemeClr val="tx1"/>
              </a:solidFill>
            </a:rPr>
            <a:t>Gastaut</a:t>
          </a:r>
          <a:r>
            <a:rPr lang="es-PE" sz="1200" dirty="0">
              <a:solidFill>
                <a:schemeClr val="tx1"/>
              </a:solidFill>
            </a:rPr>
            <a:t> y las crisis mioclónicas y atónicas.</a:t>
          </a:r>
        </a:p>
      </dgm:t>
    </dgm:pt>
    <dgm:pt modelId="{82C7BD79-1D25-4F84-BC70-C4FA386B8B13}" type="parTrans" cxnId="{B5AAA560-4A04-4E13-8164-FA855FB646F2}">
      <dgm:prSet/>
      <dgm:spPr/>
      <dgm:t>
        <a:bodyPr/>
        <a:lstStyle/>
        <a:p>
          <a:endParaRPr lang="es-PE"/>
        </a:p>
      </dgm:t>
    </dgm:pt>
    <dgm:pt modelId="{835A28AA-3B66-4741-ACAF-2FD36E3A99AE}" type="sibTrans" cxnId="{B5AAA560-4A04-4E13-8164-FA855FB646F2}">
      <dgm:prSet/>
      <dgm:spPr/>
      <dgm:t>
        <a:bodyPr/>
        <a:lstStyle/>
        <a:p>
          <a:endParaRPr lang="es-PE"/>
        </a:p>
      </dgm:t>
    </dgm:pt>
    <dgm:pt modelId="{6A9B0E40-D552-454F-A5D2-7EC13278A939}" type="pres">
      <dgm:prSet presAssocID="{BBE82F85-DAD5-4C41-85BD-1B3BAEDBCE9C}" presName="Name0" presStyleCnt="0">
        <dgm:presLayoutVars>
          <dgm:dir/>
          <dgm:animLvl val="lvl"/>
          <dgm:resizeHandles val="exact"/>
        </dgm:presLayoutVars>
      </dgm:prSet>
      <dgm:spPr/>
    </dgm:pt>
    <dgm:pt modelId="{3163FB75-67D6-4A2C-B7C5-278160D90E01}" type="pres">
      <dgm:prSet presAssocID="{83C4B7B6-77C3-4B3E-BF4B-10551CB6EA49}" presName="linNode" presStyleCnt="0"/>
      <dgm:spPr/>
    </dgm:pt>
    <dgm:pt modelId="{49D78CC0-F61F-43DC-BBC3-83983141BFD6}" type="pres">
      <dgm:prSet presAssocID="{83C4B7B6-77C3-4B3E-BF4B-10551CB6EA49}" presName="parentText" presStyleLbl="node1" presStyleIdx="0" presStyleCnt="1" custScaleY="60379" custLinFactNeighborX="11265" custLinFactNeighborY="15953">
        <dgm:presLayoutVars>
          <dgm:chMax val="1"/>
          <dgm:bulletEnabled val="1"/>
        </dgm:presLayoutVars>
      </dgm:prSet>
      <dgm:spPr/>
    </dgm:pt>
    <dgm:pt modelId="{B43026F9-6929-40C3-8F39-8959F05D48D3}" type="pres">
      <dgm:prSet presAssocID="{83C4B7B6-77C3-4B3E-BF4B-10551CB6EA49}" presName="descendantText" presStyleLbl="alignAccFollowNode1" presStyleIdx="0" presStyleCnt="1" custScaleX="96952" custScaleY="124325" custLinFactNeighborX="10700" custLinFactNeighborY="-2226">
        <dgm:presLayoutVars>
          <dgm:bulletEnabled val="1"/>
        </dgm:presLayoutVars>
      </dgm:prSet>
      <dgm:spPr/>
    </dgm:pt>
  </dgm:ptLst>
  <dgm:cxnLst>
    <dgm:cxn modelId="{0F545112-2C2E-473E-AC53-11E199DA68C8}" type="presOf" srcId="{BBE82F85-DAD5-4C41-85BD-1B3BAEDBCE9C}" destId="{6A9B0E40-D552-454F-A5D2-7EC13278A939}" srcOrd="0" destOrd="0" presId="urn:microsoft.com/office/officeart/2005/8/layout/vList5"/>
    <dgm:cxn modelId="{E2B26E25-215B-42AB-ADBF-B31FF8041DD8}" type="presOf" srcId="{9FDB7D0D-334B-4111-8EFD-74AFFEC9A8C6}" destId="{B43026F9-6929-40C3-8F39-8959F05D48D3}" srcOrd="0" destOrd="0" presId="urn:microsoft.com/office/officeart/2005/8/layout/vList5"/>
    <dgm:cxn modelId="{B5AAA560-4A04-4E13-8164-FA855FB646F2}" srcId="{83C4B7B6-77C3-4B3E-BF4B-10551CB6EA49}" destId="{9FDB7D0D-334B-4111-8EFD-74AFFEC9A8C6}" srcOrd="0" destOrd="0" parTransId="{82C7BD79-1D25-4F84-BC70-C4FA386B8B13}" sibTransId="{835A28AA-3B66-4741-ACAF-2FD36E3A99AE}"/>
    <dgm:cxn modelId="{A3301AAE-7113-4BB6-8301-C59D8413E7A6}" srcId="{BBE82F85-DAD5-4C41-85BD-1B3BAEDBCE9C}" destId="{83C4B7B6-77C3-4B3E-BF4B-10551CB6EA49}" srcOrd="0" destOrd="0" parTransId="{0985FA08-AD18-4501-B318-363BF116306D}" sibTransId="{19A1583B-3C80-435F-B720-35258E15ECD9}"/>
    <dgm:cxn modelId="{A4C829F9-E0EE-4A4E-970E-D5DD61FC5A3B}" type="presOf" srcId="{83C4B7B6-77C3-4B3E-BF4B-10551CB6EA49}" destId="{49D78CC0-F61F-43DC-BBC3-83983141BFD6}" srcOrd="0" destOrd="0" presId="urn:microsoft.com/office/officeart/2005/8/layout/vList5"/>
    <dgm:cxn modelId="{8B01E6E1-96A3-4D49-9EB8-AF69A6947F2F}" type="presParOf" srcId="{6A9B0E40-D552-454F-A5D2-7EC13278A939}" destId="{3163FB75-67D6-4A2C-B7C5-278160D90E01}" srcOrd="0" destOrd="0" presId="urn:microsoft.com/office/officeart/2005/8/layout/vList5"/>
    <dgm:cxn modelId="{3C46FD8B-DDAA-4C7D-B583-EAF9719F75BE}" type="presParOf" srcId="{3163FB75-67D6-4A2C-B7C5-278160D90E01}" destId="{49D78CC0-F61F-43DC-BBC3-83983141BFD6}" srcOrd="0" destOrd="0" presId="urn:microsoft.com/office/officeart/2005/8/layout/vList5"/>
    <dgm:cxn modelId="{5880EFB0-2F81-4FDA-8474-F5361C03BBCA}" type="presParOf" srcId="{3163FB75-67D6-4A2C-B7C5-278160D90E01}" destId="{B43026F9-6929-40C3-8F39-8959F05D48D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A085F4-66A7-4AA1-B97C-6C8D1BEA5BE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374356FD-32DF-41DA-817B-CDF42161BD19}">
      <dgm:prSet phldrT="[Texto]" custT="1"/>
      <dgm:spPr/>
      <dgm:t>
        <a:bodyPr/>
        <a:lstStyle/>
        <a:p>
          <a:r>
            <a:rPr lang="es-ES" sz="2800" b="1" dirty="0"/>
            <a:t>Base de datos regional de farmacovigilancia</a:t>
          </a:r>
          <a:endParaRPr lang="es-PE" sz="2800" b="1" dirty="0"/>
        </a:p>
      </dgm:t>
    </dgm:pt>
    <dgm:pt modelId="{26E4799D-CB67-4A12-99A7-24E0D7AAA204}" type="parTrans" cxnId="{ACF37203-7C43-462C-A9B8-EBDB6E878047}">
      <dgm:prSet/>
      <dgm:spPr/>
      <dgm:t>
        <a:bodyPr/>
        <a:lstStyle/>
        <a:p>
          <a:endParaRPr lang="es-PE"/>
        </a:p>
      </dgm:t>
    </dgm:pt>
    <dgm:pt modelId="{CF1333CF-04F6-46E9-985C-C5E3F55D540E}" type="sibTrans" cxnId="{ACF37203-7C43-462C-A9B8-EBDB6E878047}">
      <dgm:prSet/>
      <dgm:spPr/>
      <dgm:t>
        <a:bodyPr/>
        <a:lstStyle/>
        <a:p>
          <a:endParaRPr lang="es-PE"/>
        </a:p>
      </dgm:t>
    </dgm:pt>
    <dgm:pt modelId="{B3776D04-F0AC-4EDC-ABBF-AC50C6D313DC}">
      <dgm:prSet phldrT="[Texto]" custT="1"/>
      <dgm:spPr/>
      <dgm:t>
        <a:bodyPr/>
        <a:lstStyle/>
        <a:p>
          <a:pPr algn="just"/>
          <a:r>
            <a:rPr lang="es-ES" sz="1200" dirty="0"/>
            <a:t>Se revisó la Base de Datos, encontrándose 3 reportes de SRAM a Clonazepam de las cuales:</a:t>
          </a:r>
        </a:p>
        <a:p>
          <a:pPr algn="just"/>
          <a:r>
            <a:rPr lang="es-ES" sz="1200" dirty="0"/>
            <a:t>Mujer de 32 años con diagnóstico de abuso psicológico y trastorno depresivo y tratamiento con Sertralina 50mg y Clonazepam 0.5mg, ocasionándole dolor general en el cuerpo, cefalea y hiperhidrosis.</a:t>
          </a:r>
          <a:endParaRPr lang="es-PE" sz="1200" dirty="0"/>
        </a:p>
        <a:p>
          <a:pPr algn="just"/>
          <a:r>
            <a:rPr lang="es-ES" sz="1200" dirty="0"/>
            <a:t>Mujer de 22 años con diagnóstico de trastorno depresivo intento quitarse la vida administrándose 34 </a:t>
          </a:r>
          <a:r>
            <a:rPr lang="es-ES" sz="1200"/>
            <a:t>fluoxetina 20mg</a:t>
          </a:r>
          <a:r>
            <a:rPr lang="es-ES" sz="1200" dirty="0"/>
            <a:t>. </a:t>
          </a:r>
          <a:r>
            <a:rPr lang="es-ES" sz="1200" dirty="0" err="1"/>
            <a:t>Tab</a:t>
          </a:r>
          <a:r>
            <a:rPr lang="es-ES" sz="1200" dirty="0"/>
            <a:t> y 10 </a:t>
          </a:r>
          <a:r>
            <a:rPr lang="es-ES" sz="1200" dirty="0" err="1"/>
            <a:t>tab</a:t>
          </a:r>
          <a:r>
            <a:rPr lang="es-ES" sz="1200" dirty="0"/>
            <a:t>. de Clonazepam 2mg ocasionándole falta de apetito, astenia y </a:t>
          </a:r>
          <a:r>
            <a:rPr lang="es-ES" sz="1200" dirty="0" err="1"/>
            <a:t>oligodipsia</a:t>
          </a:r>
          <a:r>
            <a:rPr lang="es-ES" sz="1200" dirty="0"/>
            <a:t>.</a:t>
          </a:r>
          <a:endParaRPr lang="es-PE" sz="1200" dirty="0"/>
        </a:p>
        <a:p>
          <a:pPr algn="just"/>
          <a:r>
            <a:rPr lang="es-ES" sz="1200" dirty="0"/>
            <a:t>Mujer de edad desconocida con diagnóstico de trastorno depresivo y tratamiento con Mirtazapina 30mg y Clonazepam 0.5 mg ocasionándole mareos, agitación y palpitaciones en el pecho.</a:t>
          </a:r>
        </a:p>
        <a:p>
          <a:pPr algn="just"/>
          <a:r>
            <a:rPr lang="es-ES" sz="1200" dirty="0"/>
            <a:t>Las pacientes se recuperaron, el tipo de RAM por gravedad fue moderado y solo el primer caso fue leve, y el 33.3% de los signos y síntomas que presentaron coinciden con la ficha técnica. La información es incompleta por lo que estamos mejorando la calidad de la información con los profesionales de la salud.</a:t>
          </a:r>
          <a:endParaRPr lang="es-PE" sz="1200" dirty="0"/>
        </a:p>
      </dgm:t>
    </dgm:pt>
    <dgm:pt modelId="{CBF35EB0-7CC6-442F-ABDE-83DBF12D90C5}" type="parTrans" cxnId="{CA5FB7B1-B927-4DB0-9890-1EE4633D051D}">
      <dgm:prSet/>
      <dgm:spPr/>
      <dgm:t>
        <a:bodyPr/>
        <a:lstStyle/>
        <a:p>
          <a:endParaRPr lang="es-PE"/>
        </a:p>
      </dgm:t>
    </dgm:pt>
    <dgm:pt modelId="{19AFE498-25B7-4D22-898F-6B37F83B4E55}" type="sibTrans" cxnId="{CA5FB7B1-B927-4DB0-9890-1EE4633D051D}">
      <dgm:prSet/>
      <dgm:spPr/>
      <dgm:t>
        <a:bodyPr/>
        <a:lstStyle/>
        <a:p>
          <a:endParaRPr lang="es-PE"/>
        </a:p>
      </dgm:t>
    </dgm:pt>
    <dgm:pt modelId="{486F4AB8-FA57-41EF-8B62-43FA56C9FA43}" type="pres">
      <dgm:prSet presAssocID="{B6A085F4-66A7-4AA1-B97C-6C8D1BEA5BEE}" presName="theList" presStyleCnt="0">
        <dgm:presLayoutVars>
          <dgm:dir/>
          <dgm:animLvl val="lvl"/>
          <dgm:resizeHandles val="exact"/>
        </dgm:presLayoutVars>
      </dgm:prSet>
      <dgm:spPr/>
    </dgm:pt>
    <dgm:pt modelId="{9122F492-33CC-4D2B-9D4D-CF20A60922A8}" type="pres">
      <dgm:prSet presAssocID="{374356FD-32DF-41DA-817B-CDF42161BD19}" presName="compNode" presStyleCnt="0"/>
      <dgm:spPr/>
    </dgm:pt>
    <dgm:pt modelId="{4831BA69-21C3-409E-87EF-D3687B11ED55}" type="pres">
      <dgm:prSet presAssocID="{374356FD-32DF-41DA-817B-CDF42161BD19}" presName="aNode" presStyleLbl="bgShp" presStyleIdx="0" presStyleCnt="1" custLinFactNeighborX="49" custLinFactNeighborY="-604"/>
      <dgm:spPr/>
    </dgm:pt>
    <dgm:pt modelId="{2F1B3AE8-76F7-458A-A28F-F61F446E2123}" type="pres">
      <dgm:prSet presAssocID="{374356FD-32DF-41DA-817B-CDF42161BD19}" presName="textNode" presStyleLbl="bgShp" presStyleIdx="0" presStyleCnt="1"/>
      <dgm:spPr/>
    </dgm:pt>
    <dgm:pt modelId="{EF3CAA9F-DED7-487F-8CA3-0A67FFCA6587}" type="pres">
      <dgm:prSet presAssocID="{374356FD-32DF-41DA-817B-CDF42161BD19}" presName="compChildNode" presStyleCnt="0"/>
      <dgm:spPr/>
    </dgm:pt>
    <dgm:pt modelId="{CE976921-B44C-435F-8BE3-8E8B5E1FDFC1}" type="pres">
      <dgm:prSet presAssocID="{374356FD-32DF-41DA-817B-CDF42161BD19}" presName="theInnerList" presStyleCnt="0"/>
      <dgm:spPr/>
    </dgm:pt>
    <dgm:pt modelId="{F9616318-593E-4811-99F3-D2A4CE1DC3A2}" type="pres">
      <dgm:prSet presAssocID="{B3776D04-F0AC-4EDC-ABBF-AC50C6D313DC}" presName="childNode" presStyleLbl="node1" presStyleIdx="0" presStyleCnt="1" custScaleX="123824" custScaleY="114722" custLinFactNeighborX="649" custLinFactNeighborY="-7063">
        <dgm:presLayoutVars>
          <dgm:bulletEnabled val="1"/>
        </dgm:presLayoutVars>
      </dgm:prSet>
      <dgm:spPr/>
    </dgm:pt>
  </dgm:ptLst>
  <dgm:cxnLst>
    <dgm:cxn modelId="{ACF37203-7C43-462C-A9B8-EBDB6E878047}" srcId="{B6A085F4-66A7-4AA1-B97C-6C8D1BEA5BEE}" destId="{374356FD-32DF-41DA-817B-CDF42161BD19}" srcOrd="0" destOrd="0" parTransId="{26E4799D-CB67-4A12-99A7-24E0D7AAA204}" sibTransId="{CF1333CF-04F6-46E9-985C-C5E3F55D540E}"/>
    <dgm:cxn modelId="{E78F0016-C13F-49B8-8509-D0AF60D151C2}" type="presOf" srcId="{374356FD-32DF-41DA-817B-CDF42161BD19}" destId="{2F1B3AE8-76F7-458A-A28F-F61F446E2123}" srcOrd="1" destOrd="0" presId="urn:microsoft.com/office/officeart/2005/8/layout/lProcess2"/>
    <dgm:cxn modelId="{53D68772-91A6-4160-9FAE-589E0FB18FAC}" type="presOf" srcId="{374356FD-32DF-41DA-817B-CDF42161BD19}" destId="{4831BA69-21C3-409E-87EF-D3687B11ED55}" srcOrd="0" destOrd="0" presId="urn:microsoft.com/office/officeart/2005/8/layout/lProcess2"/>
    <dgm:cxn modelId="{0F1E157E-99F9-4B99-959A-DBA8BBF08852}" type="presOf" srcId="{B6A085F4-66A7-4AA1-B97C-6C8D1BEA5BEE}" destId="{486F4AB8-FA57-41EF-8B62-43FA56C9FA43}" srcOrd="0" destOrd="0" presId="urn:microsoft.com/office/officeart/2005/8/layout/lProcess2"/>
    <dgm:cxn modelId="{45680F93-C9A8-4FE7-80B7-7BEA68E0F73B}" type="presOf" srcId="{B3776D04-F0AC-4EDC-ABBF-AC50C6D313DC}" destId="{F9616318-593E-4811-99F3-D2A4CE1DC3A2}" srcOrd="0" destOrd="0" presId="urn:microsoft.com/office/officeart/2005/8/layout/lProcess2"/>
    <dgm:cxn modelId="{CA5FB7B1-B927-4DB0-9890-1EE4633D051D}" srcId="{374356FD-32DF-41DA-817B-CDF42161BD19}" destId="{B3776D04-F0AC-4EDC-ABBF-AC50C6D313DC}" srcOrd="0" destOrd="0" parTransId="{CBF35EB0-7CC6-442F-ABDE-83DBF12D90C5}" sibTransId="{19AFE498-25B7-4D22-898F-6B37F83B4E55}"/>
    <dgm:cxn modelId="{0DAC83BC-889B-4DFD-9D66-DF3614434CB0}" type="presParOf" srcId="{486F4AB8-FA57-41EF-8B62-43FA56C9FA43}" destId="{9122F492-33CC-4D2B-9D4D-CF20A60922A8}" srcOrd="0" destOrd="0" presId="urn:microsoft.com/office/officeart/2005/8/layout/lProcess2"/>
    <dgm:cxn modelId="{CDD12057-F5B2-468D-A649-3BDFF38E4E56}" type="presParOf" srcId="{9122F492-33CC-4D2B-9D4D-CF20A60922A8}" destId="{4831BA69-21C3-409E-87EF-D3687B11ED55}" srcOrd="0" destOrd="0" presId="urn:microsoft.com/office/officeart/2005/8/layout/lProcess2"/>
    <dgm:cxn modelId="{3F04A20D-8B90-4FB5-A249-F9E7A01A893D}" type="presParOf" srcId="{9122F492-33CC-4D2B-9D4D-CF20A60922A8}" destId="{2F1B3AE8-76F7-458A-A28F-F61F446E2123}" srcOrd="1" destOrd="0" presId="urn:microsoft.com/office/officeart/2005/8/layout/lProcess2"/>
    <dgm:cxn modelId="{F78390EE-AC22-4BD1-93AB-B6F8DBAB98EF}" type="presParOf" srcId="{9122F492-33CC-4D2B-9D4D-CF20A60922A8}" destId="{EF3CAA9F-DED7-487F-8CA3-0A67FFCA6587}" srcOrd="2" destOrd="0" presId="urn:microsoft.com/office/officeart/2005/8/layout/lProcess2"/>
    <dgm:cxn modelId="{E0B6E0ED-C08D-42C7-A86A-E96ABE93B16D}" type="presParOf" srcId="{EF3CAA9F-DED7-487F-8CA3-0A67FFCA6587}" destId="{CE976921-B44C-435F-8BE3-8E8B5E1FDFC1}" srcOrd="0" destOrd="0" presId="urn:microsoft.com/office/officeart/2005/8/layout/lProcess2"/>
    <dgm:cxn modelId="{AB03F19D-B3F9-4F2D-AC3B-B82E79AC85EB}" type="presParOf" srcId="{CE976921-B44C-435F-8BE3-8E8B5E1FDFC1}" destId="{F9616318-593E-4811-99F3-D2A4CE1DC3A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51EB6C-2E8F-4160-AD0E-D5E0F012E8B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8634F247-B2A0-4E6E-B3D1-C0FC58C4E277}">
      <dgm:prSet phldrT="[Texto]" custT="1"/>
      <dgm:spPr/>
      <dgm:t>
        <a:bodyPr/>
        <a:lstStyle/>
        <a:p>
          <a:r>
            <a:rPr lang="es-ES" sz="1800" b="1" dirty="0"/>
            <a:t>Advertencias y precauciones</a:t>
          </a:r>
          <a:endParaRPr lang="es-PE" sz="1800" b="1" dirty="0"/>
        </a:p>
      </dgm:t>
    </dgm:pt>
    <dgm:pt modelId="{C99936D4-FAA2-41F7-81FC-444C03CF3CB5}" type="parTrans" cxnId="{4F187223-B161-44CC-99EF-D0AB86BB0A8C}">
      <dgm:prSet/>
      <dgm:spPr/>
      <dgm:t>
        <a:bodyPr/>
        <a:lstStyle/>
        <a:p>
          <a:endParaRPr lang="es-PE"/>
        </a:p>
      </dgm:t>
    </dgm:pt>
    <dgm:pt modelId="{0F07C265-DBDD-4578-97FB-4223E7584E67}" type="sibTrans" cxnId="{4F187223-B161-44CC-99EF-D0AB86BB0A8C}">
      <dgm:prSet/>
      <dgm:spPr/>
      <dgm:t>
        <a:bodyPr/>
        <a:lstStyle/>
        <a:p>
          <a:endParaRPr lang="es-PE"/>
        </a:p>
      </dgm:t>
    </dgm:pt>
    <dgm:pt modelId="{DBF0EF04-A105-4B91-8ACF-DDFB58AEBF11}">
      <dgm:prSet phldrT="[Texto]" custT="1"/>
      <dgm:spPr/>
      <dgm:t>
        <a:bodyPr/>
        <a:lstStyle/>
        <a:p>
          <a:pPr algn="just"/>
          <a:r>
            <a:rPr lang="es-PE" sz="1100" b="1" dirty="0"/>
            <a:t>Puede producirse pérdida de efecto durante el tratamiento con clonazepam, psicosis y depresión, miastenia </a:t>
          </a:r>
          <a:r>
            <a:rPr lang="es-PE" sz="1100" b="1" dirty="0" err="1"/>
            <a:t>gravis</a:t>
          </a:r>
          <a:r>
            <a:rPr lang="es-PE" sz="1100" b="1" dirty="0"/>
            <a:t>, uso concomitante de alcohol o medicamentos depresores del SNC, reacciones psiquiátricas, amnesia, apnea del sueño, trastornos respiratorios, epilepsia, drogas de abuso y dependencia, síndrome de abstinencia, pacientes de edad avanzada, porfiria.</a:t>
          </a:r>
        </a:p>
      </dgm:t>
    </dgm:pt>
    <dgm:pt modelId="{D92AF9EA-470E-41FC-A437-CCD96D303506}" type="parTrans" cxnId="{9026644C-62E8-41EB-963D-A34F07C7567D}">
      <dgm:prSet/>
      <dgm:spPr/>
      <dgm:t>
        <a:bodyPr/>
        <a:lstStyle/>
        <a:p>
          <a:endParaRPr lang="es-PE"/>
        </a:p>
      </dgm:t>
    </dgm:pt>
    <dgm:pt modelId="{62E01B48-B109-46BD-8821-56A1962590D7}" type="sibTrans" cxnId="{9026644C-62E8-41EB-963D-A34F07C7567D}">
      <dgm:prSet/>
      <dgm:spPr/>
      <dgm:t>
        <a:bodyPr/>
        <a:lstStyle/>
        <a:p>
          <a:endParaRPr lang="es-PE"/>
        </a:p>
      </dgm:t>
    </dgm:pt>
    <dgm:pt modelId="{3A5C8B09-95BF-4F14-A44D-363CE9F792C0}">
      <dgm:prSet phldrT="[Texto]" custT="1"/>
      <dgm:spPr/>
      <dgm:t>
        <a:bodyPr/>
        <a:lstStyle/>
        <a:p>
          <a:pPr algn="just"/>
          <a:r>
            <a:rPr lang="es-ES" sz="1100" b="1" dirty="0"/>
            <a:t>LAS RAM más frecuentes: dificultad de concentración, somnolencia, tiempo de reacción prolongado, disminución del tono muscular, mareos, ataxia, debilidad muscular, fatiga, nistagmo. Dentro de RAM raros se encuentran: cefalea, náuseas, molestias epigástricas, urticaria, prurito, sarpullido, pérdida temporal del cabello, alteración de la pigmentación, incontinencia urinaria, disfunción eréctil, trombocitopenia.</a:t>
          </a:r>
          <a:endParaRPr lang="es-PE" sz="1100" b="1" dirty="0"/>
        </a:p>
      </dgm:t>
    </dgm:pt>
    <dgm:pt modelId="{51AA4D7C-39B0-41C0-818C-F52A4F14700A}" type="sibTrans" cxnId="{83F71108-B946-45F0-B86B-88E43C4EA8B3}">
      <dgm:prSet/>
      <dgm:spPr/>
      <dgm:t>
        <a:bodyPr/>
        <a:lstStyle/>
        <a:p>
          <a:endParaRPr lang="es-PE"/>
        </a:p>
      </dgm:t>
    </dgm:pt>
    <dgm:pt modelId="{020C2487-DAC8-46EA-9C64-9BA101D9E496}" type="parTrans" cxnId="{83F71108-B946-45F0-B86B-88E43C4EA8B3}">
      <dgm:prSet/>
      <dgm:spPr/>
      <dgm:t>
        <a:bodyPr/>
        <a:lstStyle/>
        <a:p>
          <a:endParaRPr lang="es-PE"/>
        </a:p>
      </dgm:t>
    </dgm:pt>
    <dgm:pt modelId="{DEFA5D85-308A-4061-8B9D-20CDEA87B532}">
      <dgm:prSet phldrT="[Texto]" custT="1"/>
      <dgm:spPr/>
      <dgm:t>
        <a:bodyPr/>
        <a:lstStyle/>
        <a:p>
          <a:r>
            <a:rPr lang="es-ES" sz="1800" b="1" dirty="0"/>
            <a:t>Reacciones adversas a medicamentos (RAM)</a:t>
          </a:r>
          <a:endParaRPr lang="es-PE" sz="1800" b="1" dirty="0"/>
        </a:p>
      </dgm:t>
    </dgm:pt>
    <dgm:pt modelId="{599B4B7E-F542-446C-A76B-FC530860FCD8}" type="sibTrans" cxnId="{7B9B09D7-35DB-4194-AE7F-68E102F564DB}">
      <dgm:prSet/>
      <dgm:spPr/>
      <dgm:t>
        <a:bodyPr/>
        <a:lstStyle/>
        <a:p>
          <a:endParaRPr lang="es-PE"/>
        </a:p>
      </dgm:t>
    </dgm:pt>
    <dgm:pt modelId="{910F622F-CAAE-4E7F-9A4E-6CEA35E2ABE0}" type="parTrans" cxnId="{7B9B09D7-35DB-4194-AE7F-68E102F564DB}">
      <dgm:prSet/>
      <dgm:spPr/>
      <dgm:t>
        <a:bodyPr/>
        <a:lstStyle/>
        <a:p>
          <a:endParaRPr lang="es-PE"/>
        </a:p>
      </dgm:t>
    </dgm:pt>
    <dgm:pt modelId="{CB678B82-BAF1-48DF-B31D-4BC17DDDBD6B}">
      <dgm:prSet phldrT="[Texto]" custT="1"/>
      <dgm:spPr/>
      <dgm:t>
        <a:bodyPr/>
        <a:lstStyle/>
        <a:p>
          <a:r>
            <a:rPr lang="es-ES" sz="1800" b="1" dirty="0"/>
            <a:t>Contraindicaciones</a:t>
          </a:r>
          <a:endParaRPr lang="es-PE" sz="1800" b="1" dirty="0"/>
        </a:p>
      </dgm:t>
    </dgm:pt>
    <dgm:pt modelId="{02041DEC-D16A-4A2D-9EFB-14C52907CBED}" type="parTrans" cxnId="{DD1B8761-0F78-423C-9C09-C961034A4F60}">
      <dgm:prSet/>
      <dgm:spPr/>
      <dgm:t>
        <a:bodyPr/>
        <a:lstStyle/>
        <a:p>
          <a:endParaRPr lang="es-PE"/>
        </a:p>
      </dgm:t>
    </dgm:pt>
    <dgm:pt modelId="{4A8DD553-9A32-427C-A126-BE1B9E8441F5}" type="sibTrans" cxnId="{DD1B8761-0F78-423C-9C09-C961034A4F60}">
      <dgm:prSet/>
      <dgm:spPr/>
      <dgm:t>
        <a:bodyPr/>
        <a:lstStyle/>
        <a:p>
          <a:endParaRPr lang="es-PE"/>
        </a:p>
      </dgm:t>
    </dgm:pt>
    <dgm:pt modelId="{14C62A04-1E3C-4056-AFDB-D0CDA75C2292}">
      <dgm:prSet phldrT="[Texto]" custT="1"/>
      <dgm:spPr/>
      <dgm:t>
        <a:bodyPr/>
        <a:lstStyle/>
        <a:p>
          <a:r>
            <a:rPr lang="es-PE" sz="1100" b="1" dirty="0"/>
            <a:t>Hipersensibilidad al clonazepam o a alguno de los excipientes, antecedentes de dependencia al alcohol, drogas o medicamentos, trastornos respiratorios graves, trastorno hepáticos graves debido a que pueden causar encefalopatía hepática, lactancia. </a:t>
          </a:r>
        </a:p>
      </dgm:t>
    </dgm:pt>
    <dgm:pt modelId="{13E282BC-51AF-42A7-A9DD-223C55A75A75}" type="parTrans" cxnId="{D9F93E4D-9961-421D-9FFA-96282DF7E7DE}">
      <dgm:prSet/>
      <dgm:spPr/>
      <dgm:t>
        <a:bodyPr/>
        <a:lstStyle/>
        <a:p>
          <a:endParaRPr lang="es-PE"/>
        </a:p>
      </dgm:t>
    </dgm:pt>
    <dgm:pt modelId="{1222EB48-090E-490A-9834-216C3CE321A2}" type="sibTrans" cxnId="{D9F93E4D-9961-421D-9FFA-96282DF7E7DE}">
      <dgm:prSet/>
      <dgm:spPr/>
      <dgm:t>
        <a:bodyPr/>
        <a:lstStyle/>
        <a:p>
          <a:endParaRPr lang="es-PE"/>
        </a:p>
      </dgm:t>
    </dgm:pt>
    <dgm:pt modelId="{C5B42D07-85F6-4030-91E4-6D09E9D6AEDA}" type="pres">
      <dgm:prSet presAssocID="{3951EB6C-2E8F-4160-AD0E-D5E0F012E8BD}" presName="theList" presStyleCnt="0">
        <dgm:presLayoutVars>
          <dgm:dir/>
          <dgm:animLvl val="lvl"/>
          <dgm:resizeHandles val="exact"/>
        </dgm:presLayoutVars>
      </dgm:prSet>
      <dgm:spPr/>
    </dgm:pt>
    <dgm:pt modelId="{90E86AB5-C3B8-4355-9F02-912C34FEFCE9}" type="pres">
      <dgm:prSet presAssocID="{CB678B82-BAF1-48DF-B31D-4BC17DDDBD6B}" presName="compNode" presStyleCnt="0"/>
      <dgm:spPr/>
    </dgm:pt>
    <dgm:pt modelId="{342D18F8-7E70-42C4-B73C-19A78862F9A7}" type="pres">
      <dgm:prSet presAssocID="{CB678B82-BAF1-48DF-B31D-4BC17DDDBD6B}" presName="aNode" presStyleLbl="bgShp" presStyleIdx="0" presStyleCnt="3"/>
      <dgm:spPr/>
    </dgm:pt>
    <dgm:pt modelId="{0EFFA0B2-9101-4788-B701-52FBAD634CA9}" type="pres">
      <dgm:prSet presAssocID="{CB678B82-BAF1-48DF-B31D-4BC17DDDBD6B}" presName="textNode" presStyleLbl="bgShp" presStyleIdx="0" presStyleCnt="3"/>
      <dgm:spPr/>
    </dgm:pt>
    <dgm:pt modelId="{88C6CC3B-0BEF-4B1E-8067-02C9275F6ECA}" type="pres">
      <dgm:prSet presAssocID="{CB678B82-BAF1-48DF-B31D-4BC17DDDBD6B}" presName="compChildNode" presStyleCnt="0"/>
      <dgm:spPr/>
    </dgm:pt>
    <dgm:pt modelId="{A42467E7-A614-4EDB-83E2-AEF24B571005}" type="pres">
      <dgm:prSet presAssocID="{CB678B82-BAF1-48DF-B31D-4BC17DDDBD6B}" presName="theInnerList" presStyleCnt="0"/>
      <dgm:spPr/>
    </dgm:pt>
    <dgm:pt modelId="{B3B743F9-7774-46DE-8E55-1B3D4C58C493}" type="pres">
      <dgm:prSet presAssocID="{14C62A04-1E3C-4056-AFDB-D0CDA75C2292}" presName="childNode" presStyleLbl="node1" presStyleIdx="0" presStyleCnt="3" custScaleX="110019">
        <dgm:presLayoutVars>
          <dgm:bulletEnabled val="1"/>
        </dgm:presLayoutVars>
      </dgm:prSet>
      <dgm:spPr/>
    </dgm:pt>
    <dgm:pt modelId="{F1CFF7AA-DDB7-47DD-8CB9-25504E49ABF8}" type="pres">
      <dgm:prSet presAssocID="{CB678B82-BAF1-48DF-B31D-4BC17DDDBD6B}" presName="aSpace" presStyleCnt="0"/>
      <dgm:spPr/>
    </dgm:pt>
    <dgm:pt modelId="{6A0A8676-7DEC-4EFE-8134-6672D405830D}" type="pres">
      <dgm:prSet presAssocID="{8634F247-B2A0-4E6E-B3D1-C0FC58C4E277}" presName="compNode" presStyleCnt="0"/>
      <dgm:spPr/>
    </dgm:pt>
    <dgm:pt modelId="{D372CABC-3D31-4A58-8803-49E08A6B32BA}" type="pres">
      <dgm:prSet presAssocID="{8634F247-B2A0-4E6E-B3D1-C0FC58C4E277}" presName="aNode" presStyleLbl="bgShp" presStyleIdx="1" presStyleCnt="3"/>
      <dgm:spPr/>
    </dgm:pt>
    <dgm:pt modelId="{231FC754-BE5A-470B-B25C-5842CAEDEF6D}" type="pres">
      <dgm:prSet presAssocID="{8634F247-B2A0-4E6E-B3D1-C0FC58C4E277}" presName="textNode" presStyleLbl="bgShp" presStyleIdx="1" presStyleCnt="3"/>
      <dgm:spPr/>
    </dgm:pt>
    <dgm:pt modelId="{5C1C6F37-02F5-4C5E-B02E-452BFE84F029}" type="pres">
      <dgm:prSet presAssocID="{8634F247-B2A0-4E6E-B3D1-C0FC58C4E277}" presName="compChildNode" presStyleCnt="0"/>
      <dgm:spPr/>
    </dgm:pt>
    <dgm:pt modelId="{7DF12033-508E-4D25-9D08-1BEF59217FC0}" type="pres">
      <dgm:prSet presAssocID="{8634F247-B2A0-4E6E-B3D1-C0FC58C4E277}" presName="theInnerList" presStyleCnt="0"/>
      <dgm:spPr/>
    </dgm:pt>
    <dgm:pt modelId="{02AACC7F-9F7E-467F-98CF-D28401BD9BE4}" type="pres">
      <dgm:prSet presAssocID="{DBF0EF04-A105-4B91-8ACF-DDFB58AEBF11}" presName="childNode" presStyleLbl="node1" presStyleIdx="1" presStyleCnt="3" custScaleX="116644" custScaleY="119361">
        <dgm:presLayoutVars>
          <dgm:bulletEnabled val="1"/>
        </dgm:presLayoutVars>
      </dgm:prSet>
      <dgm:spPr/>
    </dgm:pt>
    <dgm:pt modelId="{88B47A41-1811-47BB-B80F-2415E6355C04}" type="pres">
      <dgm:prSet presAssocID="{8634F247-B2A0-4E6E-B3D1-C0FC58C4E277}" presName="aSpace" presStyleCnt="0"/>
      <dgm:spPr/>
    </dgm:pt>
    <dgm:pt modelId="{F4480C95-AB5C-4554-8016-F9EF725C3D58}" type="pres">
      <dgm:prSet presAssocID="{DEFA5D85-308A-4061-8B9D-20CDEA87B532}" presName="compNode" presStyleCnt="0"/>
      <dgm:spPr/>
    </dgm:pt>
    <dgm:pt modelId="{13FAE9D6-12BD-4657-B648-DC0862D000C7}" type="pres">
      <dgm:prSet presAssocID="{DEFA5D85-308A-4061-8B9D-20CDEA87B532}" presName="aNode" presStyleLbl="bgShp" presStyleIdx="2" presStyleCnt="3" custScaleX="119878"/>
      <dgm:spPr/>
    </dgm:pt>
    <dgm:pt modelId="{D60D2B9B-DA84-4BDD-850A-56BBE3178E42}" type="pres">
      <dgm:prSet presAssocID="{DEFA5D85-308A-4061-8B9D-20CDEA87B532}" presName="textNode" presStyleLbl="bgShp" presStyleIdx="2" presStyleCnt="3"/>
      <dgm:spPr/>
    </dgm:pt>
    <dgm:pt modelId="{C9C69908-D31A-4E20-8BBB-4C748BCDDA05}" type="pres">
      <dgm:prSet presAssocID="{DEFA5D85-308A-4061-8B9D-20CDEA87B532}" presName="compChildNode" presStyleCnt="0"/>
      <dgm:spPr/>
    </dgm:pt>
    <dgm:pt modelId="{06E6B076-4706-448F-A7FF-E69C45B6C1C9}" type="pres">
      <dgm:prSet presAssocID="{DEFA5D85-308A-4061-8B9D-20CDEA87B532}" presName="theInnerList" presStyleCnt="0"/>
      <dgm:spPr/>
    </dgm:pt>
    <dgm:pt modelId="{A155F0BB-37F3-4E4C-8F73-9B728D643892}" type="pres">
      <dgm:prSet presAssocID="{3A5C8B09-95BF-4F14-A44D-363CE9F792C0}" presName="childNode" presStyleLbl="node1" presStyleIdx="2" presStyleCnt="3" custScaleX="145315" custScaleY="128764">
        <dgm:presLayoutVars>
          <dgm:bulletEnabled val="1"/>
        </dgm:presLayoutVars>
      </dgm:prSet>
      <dgm:spPr/>
    </dgm:pt>
  </dgm:ptLst>
  <dgm:cxnLst>
    <dgm:cxn modelId="{83F71108-B946-45F0-B86B-88E43C4EA8B3}" srcId="{DEFA5D85-308A-4061-8B9D-20CDEA87B532}" destId="{3A5C8B09-95BF-4F14-A44D-363CE9F792C0}" srcOrd="0" destOrd="0" parTransId="{020C2487-DAC8-46EA-9C64-9BA101D9E496}" sibTransId="{51AA4D7C-39B0-41C0-818C-F52A4F14700A}"/>
    <dgm:cxn modelId="{4F187223-B161-44CC-99EF-D0AB86BB0A8C}" srcId="{3951EB6C-2E8F-4160-AD0E-D5E0F012E8BD}" destId="{8634F247-B2A0-4E6E-B3D1-C0FC58C4E277}" srcOrd="1" destOrd="0" parTransId="{C99936D4-FAA2-41F7-81FC-444C03CF3CB5}" sibTransId="{0F07C265-DBDD-4578-97FB-4223E7584E67}"/>
    <dgm:cxn modelId="{024EC53C-C81F-421B-B61F-C7461C184EE0}" type="presOf" srcId="{DBF0EF04-A105-4B91-8ACF-DDFB58AEBF11}" destId="{02AACC7F-9F7E-467F-98CF-D28401BD9BE4}" srcOrd="0" destOrd="0" presId="urn:microsoft.com/office/officeart/2005/8/layout/lProcess2"/>
    <dgm:cxn modelId="{DD1B8761-0F78-423C-9C09-C961034A4F60}" srcId="{3951EB6C-2E8F-4160-AD0E-D5E0F012E8BD}" destId="{CB678B82-BAF1-48DF-B31D-4BC17DDDBD6B}" srcOrd="0" destOrd="0" parTransId="{02041DEC-D16A-4A2D-9EFB-14C52907CBED}" sibTransId="{4A8DD553-9A32-427C-A126-BE1B9E8441F5}"/>
    <dgm:cxn modelId="{B2DD704A-97CA-4D36-AAA8-6C51BA324220}" type="presOf" srcId="{3A5C8B09-95BF-4F14-A44D-363CE9F792C0}" destId="{A155F0BB-37F3-4E4C-8F73-9B728D643892}" srcOrd="0" destOrd="0" presId="urn:microsoft.com/office/officeart/2005/8/layout/lProcess2"/>
    <dgm:cxn modelId="{9026644C-62E8-41EB-963D-A34F07C7567D}" srcId="{8634F247-B2A0-4E6E-B3D1-C0FC58C4E277}" destId="{DBF0EF04-A105-4B91-8ACF-DDFB58AEBF11}" srcOrd="0" destOrd="0" parTransId="{D92AF9EA-470E-41FC-A437-CCD96D303506}" sibTransId="{62E01B48-B109-46BD-8821-56A1962590D7}"/>
    <dgm:cxn modelId="{D9F93E4D-9961-421D-9FFA-96282DF7E7DE}" srcId="{CB678B82-BAF1-48DF-B31D-4BC17DDDBD6B}" destId="{14C62A04-1E3C-4056-AFDB-D0CDA75C2292}" srcOrd="0" destOrd="0" parTransId="{13E282BC-51AF-42A7-A9DD-223C55A75A75}" sibTransId="{1222EB48-090E-490A-9834-216C3CE321A2}"/>
    <dgm:cxn modelId="{6360D57B-5A70-463D-ADC3-C48890289071}" type="presOf" srcId="{3951EB6C-2E8F-4160-AD0E-D5E0F012E8BD}" destId="{C5B42D07-85F6-4030-91E4-6D09E9D6AEDA}" srcOrd="0" destOrd="0" presId="urn:microsoft.com/office/officeart/2005/8/layout/lProcess2"/>
    <dgm:cxn modelId="{D75B9099-39FE-4809-A3BD-7C28C310FB57}" type="presOf" srcId="{8634F247-B2A0-4E6E-B3D1-C0FC58C4E277}" destId="{D372CABC-3D31-4A58-8803-49E08A6B32BA}" srcOrd="0" destOrd="0" presId="urn:microsoft.com/office/officeart/2005/8/layout/lProcess2"/>
    <dgm:cxn modelId="{0F96569E-FFEF-4C16-A398-B9F7402C6E55}" type="presOf" srcId="{DEFA5D85-308A-4061-8B9D-20CDEA87B532}" destId="{13FAE9D6-12BD-4657-B648-DC0862D000C7}" srcOrd="0" destOrd="0" presId="urn:microsoft.com/office/officeart/2005/8/layout/lProcess2"/>
    <dgm:cxn modelId="{DCAC0DA1-B897-44ED-9643-C24306157A01}" type="presOf" srcId="{CB678B82-BAF1-48DF-B31D-4BC17DDDBD6B}" destId="{342D18F8-7E70-42C4-B73C-19A78862F9A7}" srcOrd="0" destOrd="0" presId="urn:microsoft.com/office/officeart/2005/8/layout/lProcess2"/>
    <dgm:cxn modelId="{D300F3A3-38C5-40A1-AF7A-37168367E445}" type="presOf" srcId="{8634F247-B2A0-4E6E-B3D1-C0FC58C4E277}" destId="{231FC754-BE5A-470B-B25C-5842CAEDEF6D}" srcOrd="1" destOrd="0" presId="urn:microsoft.com/office/officeart/2005/8/layout/lProcess2"/>
    <dgm:cxn modelId="{7662E8B1-82E7-496B-8B62-6CE0399740CA}" type="presOf" srcId="{DEFA5D85-308A-4061-8B9D-20CDEA87B532}" destId="{D60D2B9B-DA84-4BDD-850A-56BBE3178E42}" srcOrd="1" destOrd="0" presId="urn:microsoft.com/office/officeart/2005/8/layout/lProcess2"/>
    <dgm:cxn modelId="{D6D997B3-E5E8-458E-A0C8-B278E1BCD217}" type="presOf" srcId="{14C62A04-1E3C-4056-AFDB-D0CDA75C2292}" destId="{B3B743F9-7774-46DE-8E55-1B3D4C58C493}" srcOrd="0" destOrd="0" presId="urn:microsoft.com/office/officeart/2005/8/layout/lProcess2"/>
    <dgm:cxn modelId="{FF9984BD-5E2F-4B95-B53E-DE585F8D4CFE}" type="presOf" srcId="{CB678B82-BAF1-48DF-B31D-4BC17DDDBD6B}" destId="{0EFFA0B2-9101-4788-B701-52FBAD634CA9}" srcOrd="1" destOrd="0" presId="urn:microsoft.com/office/officeart/2005/8/layout/lProcess2"/>
    <dgm:cxn modelId="{7B9B09D7-35DB-4194-AE7F-68E102F564DB}" srcId="{3951EB6C-2E8F-4160-AD0E-D5E0F012E8BD}" destId="{DEFA5D85-308A-4061-8B9D-20CDEA87B532}" srcOrd="2" destOrd="0" parTransId="{910F622F-CAAE-4E7F-9A4E-6CEA35E2ABE0}" sibTransId="{599B4B7E-F542-446C-A76B-FC530860FCD8}"/>
    <dgm:cxn modelId="{7BBB4962-7E06-4894-90D8-D0711647DA7D}" type="presParOf" srcId="{C5B42D07-85F6-4030-91E4-6D09E9D6AEDA}" destId="{90E86AB5-C3B8-4355-9F02-912C34FEFCE9}" srcOrd="0" destOrd="0" presId="urn:microsoft.com/office/officeart/2005/8/layout/lProcess2"/>
    <dgm:cxn modelId="{840C35A5-EEF6-472F-9585-5E15539BBFF3}" type="presParOf" srcId="{90E86AB5-C3B8-4355-9F02-912C34FEFCE9}" destId="{342D18F8-7E70-42C4-B73C-19A78862F9A7}" srcOrd="0" destOrd="0" presId="urn:microsoft.com/office/officeart/2005/8/layout/lProcess2"/>
    <dgm:cxn modelId="{5246F90D-B07C-4E18-A5FC-AB66092D6A5B}" type="presParOf" srcId="{90E86AB5-C3B8-4355-9F02-912C34FEFCE9}" destId="{0EFFA0B2-9101-4788-B701-52FBAD634CA9}" srcOrd="1" destOrd="0" presId="urn:microsoft.com/office/officeart/2005/8/layout/lProcess2"/>
    <dgm:cxn modelId="{41493810-38B8-4DA9-87E4-84B993971C12}" type="presParOf" srcId="{90E86AB5-C3B8-4355-9F02-912C34FEFCE9}" destId="{88C6CC3B-0BEF-4B1E-8067-02C9275F6ECA}" srcOrd="2" destOrd="0" presId="urn:microsoft.com/office/officeart/2005/8/layout/lProcess2"/>
    <dgm:cxn modelId="{814A2AFA-F1B3-43A8-A54D-5CCE4B12FA8B}" type="presParOf" srcId="{88C6CC3B-0BEF-4B1E-8067-02C9275F6ECA}" destId="{A42467E7-A614-4EDB-83E2-AEF24B571005}" srcOrd="0" destOrd="0" presId="urn:microsoft.com/office/officeart/2005/8/layout/lProcess2"/>
    <dgm:cxn modelId="{6D7C9F6D-0A4E-4C9A-9A5E-EAE425F2B5B4}" type="presParOf" srcId="{A42467E7-A614-4EDB-83E2-AEF24B571005}" destId="{B3B743F9-7774-46DE-8E55-1B3D4C58C493}" srcOrd="0" destOrd="0" presId="urn:microsoft.com/office/officeart/2005/8/layout/lProcess2"/>
    <dgm:cxn modelId="{03469413-A951-481B-8BB2-8D4D058D5D6D}" type="presParOf" srcId="{C5B42D07-85F6-4030-91E4-6D09E9D6AEDA}" destId="{F1CFF7AA-DDB7-47DD-8CB9-25504E49ABF8}" srcOrd="1" destOrd="0" presId="urn:microsoft.com/office/officeart/2005/8/layout/lProcess2"/>
    <dgm:cxn modelId="{14A7A8AD-0755-4BF0-8665-3DA74E27FDCC}" type="presParOf" srcId="{C5B42D07-85F6-4030-91E4-6D09E9D6AEDA}" destId="{6A0A8676-7DEC-4EFE-8134-6672D405830D}" srcOrd="2" destOrd="0" presId="urn:microsoft.com/office/officeart/2005/8/layout/lProcess2"/>
    <dgm:cxn modelId="{6C8AF0FE-2CDE-4A04-A759-A38B8A761029}" type="presParOf" srcId="{6A0A8676-7DEC-4EFE-8134-6672D405830D}" destId="{D372CABC-3D31-4A58-8803-49E08A6B32BA}" srcOrd="0" destOrd="0" presId="urn:microsoft.com/office/officeart/2005/8/layout/lProcess2"/>
    <dgm:cxn modelId="{68AB04B2-0A41-49CE-9FB9-C67B50EDBEA5}" type="presParOf" srcId="{6A0A8676-7DEC-4EFE-8134-6672D405830D}" destId="{231FC754-BE5A-470B-B25C-5842CAEDEF6D}" srcOrd="1" destOrd="0" presId="urn:microsoft.com/office/officeart/2005/8/layout/lProcess2"/>
    <dgm:cxn modelId="{6A2904CB-D426-480D-AA86-58981AB4F238}" type="presParOf" srcId="{6A0A8676-7DEC-4EFE-8134-6672D405830D}" destId="{5C1C6F37-02F5-4C5E-B02E-452BFE84F029}" srcOrd="2" destOrd="0" presId="urn:microsoft.com/office/officeart/2005/8/layout/lProcess2"/>
    <dgm:cxn modelId="{B90521F0-A10A-4131-96EA-98EA8E7EF3CF}" type="presParOf" srcId="{5C1C6F37-02F5-4C5E-B02E-452BFE84F029}" destId="{7DF12033-508E-4D25-9D08-1BEF59217FC0}" srcOrd="0" destOrd="0" presId="urn:microsoft.com/office/officeart/2005/8/layout/lProcess2"/>
    <dgm:cxn modelId="{06C52073-8E24-49F6-9708-B8BF390ADD2C}" type="presParOf" srcId="{7DF12033-508E-4D25-9D08-1BEF59217FC0}" destId="{02AACC7F-9F7E-467F-98CF-D28401BD9BE4}" srcOrd="0" destOrd="0" presId="urn:microsoft.com/office/officeart/2005/8/layout/lProcess2"/>
    <dgm:cxn modelId="{ED74C9E0-E0F1-460D-8BD9-91389C0405E9}" type="presParOf" srcId="{C5B42D07-85F6-4030-91E4-6D09E9D6AEDA}" destId="{88B47A41-1811-47BB-B80F-2415E6355C04}" srcOrd="3" destOrd="0" presId="urn:microsoft.com/office/officeart/2005/8/layout/lProcess2"/>
    <dgm:cxn modelId="{3398C11C-9B28-47F4-A73A-BA733B6FB56B}" type="presParOf" srcId="{C5B42D07-85F6-4030-91E4-6D09E9D6AEDA}" destId="{F4480C95-AB5C-4554-8016-F9EF725C3D58}" srcOrd="4" destOrd="0" presId="urn:microsoft.com/office/officeart/2005/8/layout/lProcess2"/>
    <dgm:cxn modelId="{6E754C93-C459-4246-8583-D2BF78EEF92D}" type="presParOf" srcId="{F4480C95-AB5C-4554-8016-F9EF725C3D58}" destId="{13FAE9D6-12BD-4657-B648-DC0862D000C7}" srcOrd="0" destOrd="0" presId="urn:microsoft.com/office/officeart/2005/8/layout/lProcess2"/>
    <dgm:cxn modelId="{856DC94E-571C-47E8-9E1E-6F44FC744A99}" type="presParOf" srcId="{F4480C95-AB5C-4554-8016-F9EF725C3D58}" destId="{D60D2B9B-DA84-4BDD-850A-56BBE3178E42}" srcOrd="1" destOrd="0" presId="urn:microsoft.com/office/officeart/2005/8/layout/lProcess2"/>
    <dgm:cxn modelId="{24FF6574-D1CC-4D18-9C29-0C2A8C5AECEB}" type="presParOf" srcId="{F4480C95-AB5C-4554-8016-F9EF725C3D58}" destId="{C9C69908-D31A-4E20-8BBB-4C748BCDDA05}" srcOrd="2" destOrd="0" presId="urn:microsoft.com/office/officeart/2005/8/layout/lProcess2"/>
    <dgm:cxn modelId="{F50F792E-F8EA-4DAA-AD53-B33ADC460230}" type="presParOf" srcId="{C9C69908-D31A-4E20-8BBB-4C748BCDDA05}" destId="{06E6B076-4706-448F-A7FF-E69C45B6C1C9}" srcOrd="0" destOrd="0" presId="urn:microsoft.com/office/officeart/2005/8/layout/lProcess2"/>
    <dgm:cxn modelId="{BBDC6165-E364-41B9-8E2E-9D3C0F463DDE}" type="presParOf" srcId="{06E6B076-4706-448F-A7FF-E69C45B6C1C9}" destId="{A155F0BB-37F3-4E4C-8F73-9B728D64389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026F9-6929-40C3-8F39-8959F05D48D3}">
      <dsp:nvSpPr>
        <dsp:cNvPr id="0" name=""/>
        <dsp:cNvSpPr/>
      </dsp:nvSpPr>
      <dsp:spPr>
        <a:xfrm rot="5400000">
          <a:off x="2628902" y="-717884"/>
          <a:ext cx="1688736" cy="3124506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200" kern="1200" dirty="0">
              <a:solidFill>
                <a:schemeClr val="tx1"/>
              </a:solidFill>
            </a:rPr>
            <a:t>Clonazepam está indicado como terapia complementaria o en caso de falta de respuesta a otros medicamentos para el tratamiento de la mayoría de los tipos de epilepsia, especialmente las crisis de ausencia, incluidas las crisis de ausencia atípicas, el síndrome de Lennox-</a:t>
          </a:r>
          <a:r>
            <a:rPr lang="es-PE" sz="1200" kern="1200" dirty="0" err="1">
              <a:solidFill>
                <a:schemeClr val="tx1"/>
              </a:solidFill>
            </a:rPr>
            <a:t>Gastaut</a:t>
          </a:r>
          <a:r>
            <a:rPr lang="es-PE" sz="1200" kern="1200" dirty="0">
              <a:solidFill>
                <a:schemeClr val="tx1"/>
              </a:solidFill>
            </a:rPr>
            <a:t> y las crisis mioclónicas y atónicas.</a:t>
          </a:r>
        </a:p>
      </dsp:txBody>
      <dsp:txXfrm rot="-5400000">
        <a:off x="1911018" y="82437"/>
        <a:ext cx="3042069" cy="1523862"/>
      </dsp:txXfrm>
    </dsp:sp>
    <dsp:sp modelId="{49D78CC0-F61F-43DC-BBC3-83983141BFD6}">
      <dsp:nvSpPr>
        <dsp:cNvPr id="0" name=""/>
        <dsp:cNvSpPr/>
      </dsp:nvSpPr>
      <dsp:spPr>
        <a:xfrm>
          <a:off x="412155" y="608060"/>
          <a:ext cx="1812788" cy="1025178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/>
            <a:t>Indicaciones</a:t>
          </a:r>
          <a:endParaRPr lang="es-PE" sz="2300" b="1" kern="1200" dirty="0"/>
        </a:p>
      </dsp:txBody>
      <dsp:txXfrm>
        <a:off x="462200" y="658105"/>
        <a:ext cx="1712698" cy="9250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1BA69-21C3-409E-87EF-D3687B11ED55}">
      <dsp:nvSpPr>
        <dsp:cNvPr id="0" name=""/>
        <dsp:cNvSpPr/>
      </dsp:nvSpPr>
      <dsp:spPr>
        <a:xfrm>
          <a:off x="4273" y="0"/>
          <a:ext cx="4371742" cy="52486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Base de datos regional de farmacovigilancia</a:t>
          </a:r>
          <a:endParaRPr lang="es-PE" sz="2800" b="1" kern="1200" dirty="0"/>
        </a:p>
      </dsp:txBody>
      <dsp:txXfrm>
        <a:off x="4273" y="0"/>
        <a:ext cx="4371742" cy="1574602"/>
      </dsp:txXfrm>
    </dsp:sp>
    <dsp:sp modelId="{F9616318-593E-4811-99F3-D2A4CE1DC3A2}">
      <dsp:nvSpPr>
        <dsp:cNvPr id="0" name=""/>
        <dsp:cNvSpPr/>
      </dsp:nvSpPr>
      <dsp:spPr>
        <a:xfrm>
          <a:off x="45399" y="1365832"/>
          <a:ext cx="4330613" cy="3409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Se revisó la Base de Datos, encontrándose 3 reportes de SRAM a Clonazepam de las cuales:</a:t>
          </a:r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Mujer de 32 años con diagnóstico de abuso psicológico y trastorno depresivo y tratamiento con Sertralina 50mg y Clonazepam 0.5mg, ocasionándole dolor general en el cuerpo, cefalea y hiperhidrosis.</a:t>
          </a:r>
          <a:endParaRPr lang="es-PE" sz="1200" kern="1200" dirty="0"/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Mujer de 22 años con diagnóstico de trastorno depresivo intento quitarse la vida administrándose 34 </a:t>
          </a:r>
          <a:r>
            <a:rPr lang="es-ES" sz="1200" kern="1200"/>
            <a:t>fluoxetina 20mg</a:t>
          </a:r>
          <a:r>
            <a:rPr lang="es-ES" sz="1200" kern="1200" dirty="0"/>
            <a:t>. </a:t>
          </a:r>
          <a:r>
            <a:rPr lang="es-ES" sz="1200" kern="1200" dirty="0" err="1"/>
            <a:t>Tab</a:t>
          </a:r>
          <a:r>
            <a:rPr lang="es-ES" sz="1200" kern="1200" dirty="0"/>
            <a:t> y 10 </a:t>
          </a:r>
          <a:r>
            <a:rPr lang="es-ES" sz="1200" kern="1200" dirty="0" err="1"/>
            <a:t>tab</a:t>
          </a:r>
          <a:r>
            <a:rPr lang="es-ES" sz="1200" kern="1200" dirty="0"/>
            <a:t>. de Clonazepam 2mg ocasionándole falta de apetito, astenia y </a:t>
          </a:r>
          <a:r>
            <a:rPr lang="es-ES" sz="1200" kern="1200" dirty="0" err="1"/>
            <a:t>oligodipsia</a:t>
          </a:r>
          <a:r>
            <a:rPr lang="es-ES" sz="1200" kern="1200" dirty="0"/>
            <a:t>.</a:t>
          </a:r>
          <a:endParaRPr lang="es-PE" sz="1200" kern="1200" dirty="0"/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Mujer de edad desconocida con diagnóstico de trastorno depresivo y tratamiento con Mirtazapina 30mg y Clonazepam 0.5 mg ocasionándole mareos, agitación y palpitaciones en el pecho.</a:t>
          </a:r>
        </a:p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Las pacientes se recuperaron, el tipo de RAM por gravedad fue moderado y solo el primer caso fue leve, y el 33.3% de los signos y síntomas que presentaron coinciden con la ficha técnica. La información es incompleta por lo que estamos mejorando la calidad de la información con los profesionales de la salud.</a:t>
          </a:r>
          <a:endParaRPr lang="es-PE" sz="1200" kern="1200" dirty="0"/>
        </a:p>
      </dsp:txBody>
      <dsp:txXfrm>
        <a:off x="145256" y="1465689"/>
        <a:ext cx="4130899" cy="32096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D18F8-7E70-42C4-B73C-19A78862F9A7}">
      <dsp:nvSpPr>
        <dsp:cNvPr id="0" name=""/>
        <dsp:cNvSpPr/>
      </dsp:nvSpPr>
      <dsp:spPr>
        <a:xfrm>
          <a:off x="3207" y="0"/>
          <a:ext cx="2068142" cy="38391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Contraindicaciones</a:t>
          </a:r>
          <a:endParaRPr lang="es-PE" sz="1800" b="1" kern="1200" dirty="0"/>
        </a:p>
      </dsp:txBody>
      <dsp:txXfrm>
        <a:off x="3207" y="0"/>
        <a:ext cx="2068142" cy="1151750"/>
      </dsp:txXfrm>
    </dsp:sp>
    <dsp:sp modelId="{B3B743F9-7774-46DE-8E55-1B3D4C58C493}">
      <dsp:nvSpPr>
        <dsp:cNvPr id="0" name=""/>
        <dsp:cNvSpPr/>
      </dsp:nvSpPr>
      <dsp:spPr>
        <a:xfrm>
          <a:off x="127139" y="1151750"/>
          <a:ext cx="1820279" cy="24954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100" b="1" kern="1200" dirty="0"/>
            <a:t>Hipersensibilidad al clonazepam o a alguno de los excipientes, antecedentes de dependencia al alcohol, drogas o medicamentos, trastornos respiratorios graves, trastorno hepáticos graves debido a que pueden causar encefalopatía hepática, lactancia. </a:t>
          </a:r>
        </a:p>
      </dsp:txBody>
      <dsp:txXfrm>
        <a:off x="180453" y="1205064"/>
        <a:ext cx="1713651" cy="2388830"/>
      </dsp:txXfrm>
    </dsp:sp>
    <dsp:sp modelId="{D372CABC-3D31-4A58-8803-49E08A6B32BA}">
      <dsp:nvSpPr>
        <dsp:cNvPr id="0" name=""/>
        <dsp:cNvSpPr/>
      </dsp:nvSpPr>
      <dsp:spPr>
        <a:xfrm>
          <a:off x="2226460" y="0"/>
          <a:ext cx="2068142" cy="38391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Advertencias y precauciones</a:t>
          </a:r>
          <a:endParaRPr lang="es-PE" sz="1800" b="1" kern="1200" dirty="0"/>
        </a:p>
      </dsp:txBody>
      <dsp:txXfrm>
        <a:off x="2226460" y="0"/>
        <a:ext cx="2068142" cy="1151750"/>
      </dsp:txXfrm>
    </dsp:sp>
    <dsp:sp modelId="{02AACC7F-9F7E-467F-98CF-D28401BD9BE4}">
      <dsp:nvSpPr>
        <dsp:cNvPr id="0" name=""/>
        <dsp:cNvSpPr/>
      </dsp:nvSpPr>
      <dsp:spPr>
        <a:xfrm>
          <a:off x="2295586" y="1153061"/>
          <a:ext cx="1929891" cy="24928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100" b="1" kern="1200" dirty="0"/>
            <a:t>Puede producirse pérdida de efecto durante el tratamiento con clonazepam, psicosis y depresión, miastenia </a:t>
          </a:r>
          <a:r>
            <a:rPr lang="es-PE" sz="1100" b="1" kern="1200" dirty="0" err="1"/>
            <a:t>gravis</a:t>
          </a:r>
          <a:r>
            <a:rPr lang="es-PE" sz="1100" b="1" kern="1200" dirty="0"/>
            <a:t>, uso concomitante de alcohol o medicamentos depresores del SNC, reacciones psiquiátricas, amnesia, apnea del sueño, trastornos respiratorios, epilepsia, drogas de abuso y dependencia, síndrome de abstinencia, pacientes de edad avanzada, porfiria.</a:t>
          </a:r>
        </a:p>
      </dsp:txBody>
      <dsp:txXfrm>
        <a:off x="2352111" y="1209586"/>
        <a:ext cx="1816841" cy="2379785"/>
      </dsp:txXfrm>
    </dsp:sp>
    <dsp:sp modelId="{13FAE9D6-12BD-4657-B648-DC0862D000C7}">
      <dsp:nvSpPr>
        <dsp:cNvPr id="0" name=""/>
        <dsp:cNvSpPr/>
      </dsp:nvSpPr>
      <dsp:spPr>
        <a:xfrm>
          <a:off x="4449713" y="0"/>
          <a:ext cx="2479247" cy="38391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Reacciones adversas a medicamentos (RAM)</a:t>
          </a:r>
          <a:endParaRPr lang="es-PE" sz="1800" b="1" kern="1200" dirty="0"/>
        </a:p>
      </dsp:txBody>
      <dsp:txXfrm>
        <a:off x="4449713" y="0"/>
        <a:ext cx="2479247" cy="1151750"/>
      </dsp:txXfrm>
    </dsp:sp>
    <dsp:sp modelId="{A155F0BB-37F3-4E4C-8F73-9B728D643892}">
      <dsp:nvSpPr>
        <dsp:cNvPr id="0" name=""/>
        <dsp:cNvSpPr/>
      </dsp:nvSpPr>
      <dsp:spPr>
        <a:xfrm>
          <a:off x="4487209" y="1152147"/>
          <a:ext cx="2404256" cy="2494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LAS RAM más frecuentes: dificultad de concentración, somnolencia, tiempo de reacción prolongado, disminución del tono muscular, mareos, ataxia, debilidad muscular, fatiga, nistagmo. Dentro de RAM raros se encuentran: cefalea, náuseas, molestias epigástricas, urticaria, prurito, sarpullido, pérdida temporal del cabello, alteración de la pigmentación, incontinencia urinaria, disfunción eréctil, trombocitopenia.</a:t>
          </a:r>
          <a:endParaRPr lang="es-PE" sz="1100" b="1" kern="1200" dirty="0"/>
        </a:p>
      </dsp:txBody>
      <dsp:txXfrm>
        <a:off x="4557627" y="1222565"/>
        <a:ext cx="2263420" cy="2353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78D40-3455-480D-8A81-436683273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BD263D-E433-4036-85C6-C9F3DE51E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260864-B36B-4CB4-81EB-E467F82D9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3540-F9BB-42F5-9550-09425D695725}" type="datetimeFigureOut">
              <a:rPr lang="es-PE" smtClean="0"/>
              <a:t>18/12/2024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AE16E8-440D-4326-9604-68F966F10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CA4C6F-A1A2-4C73-92CB-45672FD20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45E3-1E01-4EC4-8986-0367D0F535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877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66028-1120-4E7A-A9DE-31462BF5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15ED64-29FA-4991-9BB2-2BF9DA515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F12E65-7C06-492C-B9AC-85CECECF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3540-F9BB-42F5-9550-09425D695725}" type="datetimeFigureOut">
              <a:rPr lang="es-PE" smtClean="0"/>
              <a:t>18/12/2024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1CF69B-D8EA-4C6A-811D-C50D6A978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960A45-9F3E-4122-86B4-6951D69A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45E3-1E01-4EC4-8986-0367D0F535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667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113C10F-BFE3-48A1-B5E2-35CF9E5651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026DCA-339A-449A-A8F1-6B56E6E2A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B00FA1-90FC-4FBD-AD15-A2FC60866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3540-F9BB-42F5-9550-09425D695725}" type="datetimeFigureOut">
              <a:rPr lang="es-PE" smtClean="0"/>
              <a:t>18/12/2024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D619E1-BB61-4D87-B7AF-CEB2AE7D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5689D7-3763-41A7-A427-F17E5D273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45E3-1E01-4EC4-8986-0367D0F535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306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713097-C178-4DFE-A5CA-BE4EDE2F3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2A112A-C2A3-4DEF-838E-E239D47AD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8FEB24-590C-4B05-A51B-19451F161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3540-F9BB-42F5-9550-09425D695725}" type="datetimeFigureOut">
              <a:rPr lang="es-PE" smtClean="0"/>
              <a:t>18/12/2024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33FFE2-A0F8-4421-8AFA-5772602B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E73D49-D576-45D3-A400-131986D9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45E3-1E01-4EC4-8986-0367D0F535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934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22835C-3DF1-4527-AAAD-433459036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B198C9-DA6C-45CF-8679-0B207D523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5A27E0-BB06-4687-8E27-E2C7211B0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3540-F9BB-42F5-9550-09425D695725}" type="datetimeFigureOut">
              <a:rPr lang="es-PE" smtClean="0"/>
              <a:t>18/12/2024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137025-3A18-4AF5-88BA-65E7474AD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C8F8B2-A204-4217-AC5F-80EA6951F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45E3-1E01-4EC4-8986-0367D0F535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34230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E4346C-7B5E-47AA-95C9-A1EDB38DE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768AA-2518-4E62-8637-AD032B226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4F26F5-2EF8-45AA-9001-374F28690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9C2F32-4B68-4764-A664-E602266E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3540-F9BB-42F5-9550-09425D695725}" type="datetimeFigureOut">
              <a:rPr lang="es-PE" smtClean="0"/>
              <a:t>18/12/2024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361437-0650-4E25-9DE3-FFDE075F0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2FA8A0-D5FB-4B4F-894F-78A27303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45E3-1E01-4EC4-8986-0367D0F535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280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438BD-F741-4242-9EDB-FA8436E73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680AD8-80D0-4CF9-8C67-69B263D0C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7A6622-1569-49E0-8194-FFF6A582F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609A219-6ADD-484B-9AEE-F2F06453F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DF724A-E560-4621-915A-DB1872D43A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57F3010-83AA-4472-AE78-8667C7A32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3540-F9BB-42F5-9550-09425D695725}" type="datetimeFigureOut">
              <a:rPr lang="es-PE" smtClean="0"/>
              <a:t>18/12/2024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8CA807-9B0F-428C-8205-0F60AF0D4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A484F0-77C1-48FE-B78C-4476ECB4D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45E3-1E01-4EC4-8986-0367D0F535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0479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EBEC2-1F76-425E-A108-FCBB2D8CE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DF5CD90-D764-4A37-82A1-53DE6BAF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3540-F9BB-42F5-9550-09425D695725}" type="datetimeFigureOut">
              <a:rPr lang="es-PE" smtClean="0"/>
              <a:t>18/12/2024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D319983-6AC7-4A2D-B9EE-CB2B92537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1AB5044-236B-490D-8CD4-FFD0E4992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45E3-1E01-4EC4-8986-0367D0F535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983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C22B07-07E8-4435-8B2B-9EEF2060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3540-F9BB-42F5-9550-09425D695725}" type="datetimeFigureOut">
              <a:rPr lang="es-PE" smtClean="0"/>
              <a:t>18/12/2024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09FD26B-78A0-4FE3-95A7-5A81D8488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5E1C606-B675-4533-B1A3-E33E12868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45E3-1E01-4EC4-8986-0367D0F535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5464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DDA3F-2580-437F-BDB6-990C029CD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6E379D-9F46-46D8-A5E8-9F6240488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17D824-9B6F-4246-98B7-B5FF562C1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09E485-44AB-4D42-912C-F58E74C45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3540-F9BB-42F5-9550-09425D695725}" type="datetimeFigureOut">
              <a:rPr lang="es-PE" smtClean="0"/>
              <a:t>18/12/2024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4532F4-E528-4EE0-A398-877C9452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DEB88C-615E-4C26-B7DA-DFF0CB3BA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45E3-1E01-4EC4-8986-0367D0F535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106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58F55C-D6EA-4624-A38C-1D3655FC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27D4925-2BF8-49AB-A894-308FD5E55D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E92ECA3-07EA-4019-8326-03EC9D172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CDC8DC-1C7C-4C10-89C8-7C86445CB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3540-F9BB-42F5-9550-09425D695725}" type="datetimeFigureOut">
              <a:rPr lang="es-PE" smtClean="0"/>
              <a:t>18/12/2024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8C8C5D-2A11-48B3-B692-DEBEBDE12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438F33-F696-49ED-812D-AC5DF463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45E3-1E01-4EC4-8986-0367D0F535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365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9D0E06E-EEEA-477F-AF87-E43E5B178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D3778A-4C5B-44CA-92B6-D644754F7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D3CA2F-C177-4474-B14F-304C7EF31E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63540-F9BB-42F5-9550-09425D695725}" type="datetimeFigureOut">
              <a:rPr lang="es-PE" smtClean="0"/>
              <a:t>18/12/2024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6B92F6-BB6D-44C1-A8F1-AFBE2AC3A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97FF5A-46E5-4756-AA05-A45BED5C1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145E3-1E01-4EC4-8986-0367D0F5353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456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hyperlink" Target="https://cima.aemps.es/cima/dochtml/ft/63499/FT_63499.html" TargetMode="External"/><Relationship Id="rId3" Type="http://schemas.openxmlformats.org/officeDocument/2006/relationships/diagramLayout" Target="../diagrams/layout1.xml"/><Relationship Id="rId21" Type="http://schemas.openxmlformats.org/officeDocument/2006/relationships/image" Target="../media/image3.png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hyperlink" Target="https://cima.aemps.es/cima/dochtml/ft/79769/FT_79769.html" TargetMode="Externa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image" Target="../media/image6.jpg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image" Target="../media/image5.png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rectángulo 17">
            <a:extLst>
              <a:ext uri="{FF2B5EF4-FFF2-40B4-BE49-F238E27FC236}">
                <a16:creationId xmlns:a16="http://schemas.microsoft.com/office/drawing/2014/main" id="{DC74F15B-83D9-4A25-97C5-1E224C1AD322}"/>
              </a:ext>
            </a:extLst>
          </p:cNvPr>
          <p:cNvSpPr/>
          <p:nvPr/>
        </p:nvSpPr>
        <p:spPr>
          <a:xfrm>
            <a:off x="-7866" y="183360"/>
            <a:ext cx="6042993" cy="6687652"/>
          </a:xfrm>
          <a:prstGeom prst="rt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1800"/>
              <a:t>SRAM</a:t>
            </a:r>
            <a:endParaRPr lang="es-P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67F284-7112-4F2A-B154-CBF7511DC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539987" cy="85197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" sz="1200" dirty="0"/>
              <a:t>GERESA LORETO</a:t>
            </a:r>
            <a:endParaRPr lang="es-PE" sz="1200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F653EA18-EB53-408D-89DA-546FB7082E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47092"/>
              </p:ext>
            </p:extLst>
          </p:nvPr>
        </p:nvGraphicFramePr>
        <p:xfrm>
          <a:off x="6917916" y="805273"/>
          <a:ext cx="5035524" cy="1699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A3ADC02C-73EC-4D67-916D-4F2912D8B293}"/>
              </a:ext>
            </a:extLst>
          </p:cNvPr>
          <p:cNvSpPr txBox="1">
            <a:spLocks/>
          </p:cNvSpPr>
          <p:nvPr/>
        </p:nvSpPr>
        <p:spPr>
          <a:xfrm>
            <a:off x="4093057" y="490939"/>
            <a:ext cx="4766929" cy="5095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>
                <a:latin typeface="+mn-lt"/>
              </a:rPr>
              <a:t>INFORMACIÓN </a:t>
            </a:r>
            <a:r>
              <a:rPr lang="es-ES" sz="1800" b="1" dirty="0">
                <a:latin typeface="+mn-lt"/>
              </a:rPr>
              <a:t>RESUMIDA DE SEGURIDAD DE CLONAZEPAM </a:t>
            </a:r>
            <a:endParaRPr lang="es-PE" sz="1800" b="1" dirty="0">
              <a:latin typeface="+mn-lt"/>
            </a:endParaRPr>
          </a:p>
        </p:txBody>
      </p:sp>
      <p:sp>
        <p:nvSpPr>
          <p:cNvPr id="6" name="Diagrama de flujo: conector 5">
            <a:extLst>
              <a:ext uri="{FF2B5EF4-FFF2-40B4-BE49-F238E27FC236}">
                <a16:creationId xmlns:a16="http://schemas.microsoft.com/office/drawing/2014/main" id="{738A5C90-436C-4D11-99E7-263F8B784420}"/>
              </a:ext>
            </a:extLst>
          </p:cNvPr>
          <p:cNvSpPr/>
          <p:nvPr/>
        </p:nvSpPr>
        <p:spPr>
          <a:xfrm>
            <a:off x="4339565" y="1316265"/>
            <a:ext cx="3124200" cy="204781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B90B17B-310D-48BE-BD74-206C6E4CFBDE}"/>
              </a:ext>
            </a:extLst>
          </p:cNvPr>
          <p:cNvSpPr txBox="1"/>
          <p:nvPr/>
        </p:nvSpPr>
        <p:spPr>
          <a:xfrm>
            <a:off x="3539986" y="141742"/>
            <a:ext cx="76156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latin typeface="Berlin Sans FB Demi" panose="020E0802020502020306" pitchFamily="34" charset="0"/>
              </a:rPr>
              <a:t>FICHA </a:t>
            </a:r>
            <a:r>
              <a:rPr lang="es-ES" sz="2400" b="1" dirty="0">
                <a:latin typeface="Berlin Sans FB Demi" panose="020E0802020502020306" pitchFamily="34" charset="0"/>
              </a:rPr>
              <a:t>INFORMATIVA</a:t>
            </a:r>
            <a:r>
              <a:rPr lang="es-ES" sz="2400" dirty="0">
                <a:latin typeface="Berlin Sans FB Demi" panose="020E0802020502020306" pitchFamily="34" charset="0"/>
              </a:rPr>
              <a:t> DE FARMACOVIGILANCIA</a:t>
            </a:r>
          </a:p>
        </p:txBody>
      </p:sp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8370217F-EA33-412E-89C6-5F680B08ED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7620786"/>
              </p:ext>
            </p:extLst>
          </p:nvPr>
        </p:nvGraphicFramePr>
        <p:xfrm>
          <a:off x="98001" y="1225067"/>
          <a:ext cx="4376016" cy="5248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4" name="Círculo: vacío 23">
            <a:extLst>
              <a:ext uri="{FF2B5EF4-FFF2-40B4-BE49-F238E27FC236}">
                <a16:creationId xmlns:a16="http://schemas.microsoft.com/office/drawing/2014/main" id="{B1D4B47D-8D2E-42AC-AE41-1B017BB133C3}"/>
              </a:ext>
            </a:extLst>
          </p:cNvPr>
          <p:cNvSpPr/>
          <p:nvPr/>
        </p:nvSpPr>
        <p:spPr>
          <a:xfrm>
            <a:off x="4322788" y="1089689"/>
            <a:ext cx="3124200" cy="2473041"/>
          </a:xfrm>
          <a:prstGeom prst="donut">
            <a:avLst>
              <a:gd name="adj" fmla="val 8120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graphicFrame>
        <p:nvGraphicFramePr>
          <p:cNvPr id="26" name="Diagrama 25">
            <a:extLst>
              <a:ext uri="{FF2B5EF4-FFF2-40B4-BE49-F238E27FC236}">
                <a16:creationId xmlns:a16="http://schemas.microsoft.com/office/drawing/2014/main" id="{7FA35D37-030A-4841-8B32-42F2F3BC4B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9929542"/>
              </p:ext>
            </p:extLst>
          </p:nvPr>
        </p:nvGraphicFramePr>
        <p:xfrm>
          <a:off x="5066852" y="2634573"/>
          <a:ext cx="6932169" cy="3839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7" name="CuadroTexto 26">
            <a:extLst>
              <a:ext uri="{FF2B5EF4-FFF2-40B4-BE49-F238E27FC236}">
                <a16:creationId xmlns:a16="http://schemas.microsoft.com/office/drawing/2014/main" id="{B988360C-37AE-4C91-A1A3-770757CDCDF5}"/>
              </a:ext>
            </a:extLst>
          </p:cNvPr>
          <p:cNvSpPr txBox="1"/>
          <p:nvPr/>
        </p:nvSpPr>
        <p:spPr>
          <a:xfrm>
            <a:off x="50783" y="6473741"/>
            <a:ext cx="7963664" cy="2616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 b="1" u="sng" dirty="0"/>
              <a:t>Fuente:</a:t>
            </a:r>
            <a:r>
              <a:rPr lang="es-ES" sz="1100" b="1" dirty="0"/>
              <a:t> </a:t>
            </a:r>
            <a:r>
              <a:rPr lang="es-ES" sz="1100" u="sng" dirty="0"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https://cima.aemps.es/cima/dochtml/ft/79769/FT_79769.html</a:t>
            </a:r>
            <a:r>
              <a:rPr lang="es-ES" sz="1100" dirty="0"/>
              <a:t>, </a:t>
            </a:r>
            <a:r>
              <a:rPr lang="es-ES" sz="1100" dirty="0"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https://cima.aemps.es/cima/dochtml/ft/63499/FT_63499.html</a:t>
            </a:r>
            <a:endParaRPr lang="es-PE" sz="11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D38F7BB-3632-428A-49BD-2F4E07D8740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1416" t="8275" r="16382"/>
          <a:stretch/>
        </p:blipFill>
        <p:spPr>
          <a:xfrm>
            <a:off x="5810359" y="1446001"/>
            <a:ext cx="817603" cy="52437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156BCB5-092A-EBF9-3135-65E2D7861F58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3738" t="6536" r="4525" b="14756"/>
          <a:stretch/>
        </p:blipFill>
        <p:spPr>
          <a:xfrm>
            <a:off x="6338008" y="1993364"/>
            <a:ext cx="676260" cy="54336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33132D1-B503-0964-4C20-DEF8DAD95A53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25104" t="8707" r="23616"/>
          <a:stretch/>
        </p:blipFill>
        <p:spPr>
          <a:xfrm>
            <a:off x="4644159" y="1863900"/>
            <a:ext cx="528428" cy="94076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04E99ED-55FC-AAA9-95E9-998024C8B5BC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6430"/>
          <a:stretch/>
        </p:blipFill>
        <p:spPr>
          <a:xfrm flipH="1">
            <a:off x="5458939" y="1822116"/>
            <a:ext cx="760221" cy="81245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656FB32-577E-AEA2-0534-863EFC0C46D4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23910" t="3957" r="20596"/>
          <a:stretch/>
        </p:blipFill>
        <p:spPr>
          <a:xfrm>
            <a:off x="5100343" y="1387250"/>
            <a:ext cx="508132" cy="879422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713A1519-D5E8-C7A2-A6F3-AF5262F3937B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7" t="869" r="21542" b="14185"/>
          <a:stretch/>
        </p:blipFill>
        <p:spPr>
          <a:xfrm>
            <a:off x="50783" y="147169"/>
            <a:ext cx="3465760" cy="58761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32DFF48-7BFC-CC9C-6F2A-B8ECA213215C}"/>
              </a:ext>
            </a:extLst>
          </p:cNvPr>
          <p:cNvSpPr txBox="1"/>
          <p:nvPr/>
        </p:nvSpPr>
        <p:spPr>
          <a:xfrm>
            <a:off x="329222" y="6019069"/>
            <a:ext cx="32107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1200" dirty="0"/>
              <a:t>SRAM: sospecha a RAM.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27885477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472</Words>
  <Application>Microsoft Office PowerPoint</Application>
  <PresentationFormat>Panorámica</PresentationFormat>
  <Paragraphs>20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Berlin Sans FB Demi</vt:lpstr>
      <vt:lpstr>Calibri</vt:lpstr>
      <vt:lpstr>Calibri Light</vt:lpstr>
      <vt:lpstr>Tema de Office</vt:lpstr>
      <vt:lpstr>GERESA LORETO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Giovanna Jimenez</dc:creator>
  <cp:lastModifiedBy>Jacqueline Margot Gonzales Diaz</cp:lastModifiedBy>
  <cp:revision>46</cp:revision>
  <dcterms:created xsi:type="dcterms:W3CDTF">2024-04-08T02:51:31Z</dcterms:created>
  <dcterms:modified xsi:type="dcterms:W3CDTF">2024-12-18T14:53:11Z</dcterms:modified>
</cp:coreProperties>
</file>